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Lst>
  <p:notesMasterIdLst>
    <p:notesMasterId r:id="rId28"/>
  </p:notesMasterIdLst>
  <p:handoutMasterIdLst>
    <p:handoutMasterId r:id="rId29"/>
  </p:handoutMasterIdLst>
  <p:sldIdLst>
    <p:sldId id="297" r:id="rId2"/>
    <p:sldId id="334" r:id="rId3"/>
    <p:sldId id="346" r:id="rId4"/>
    <p:sldId id="338" r:id="rId5"/>
    <p:sldId id="340" r:id="rId6"/>
    <p:sldId id="339" r:id="rId7"/>
    <p:sldId id="283" r:id="rId8"/>
    <p:sldId id="341" r:id="rId9"/>
    <p:sldId id="342" r:id="rId10"/>
    <p:sldId id="337" r:id="rId11"/>
    <p:sldId id="315" r:id="rId12"/>
    <p:sldId id="332" r:id="rId13"/>
    <p:sldId id="320" r:id="rId14"/>
    <p:sldId id="336" r:id="rId15"/>
    <p:sldId id="335" r:id="rId16"/>
    <p:sldId id="345" r:id="rId17"/>
    <p:sldId id="333" r:id="rId18"/>
    <p:sldId id="330" r:id="rId19"/>
    <p:sldId id="284" r:id="rId20"/>
    <p:sldId id="274" r:id="rId21"/>
    <p:sldId id="299" r:id="rId22"/>
    <p:sldId id="343" r:id="rId23"/>
    <p:sldId id="347" r:id="rId24"/>
    <p:sldId id="344" r:id="rId25"/>
    <p:sldId id="348" r:id="rId26"/>
    <p:sldId id="298" r:id="rId27"/>
  </p:sldIdLst>
  <p:sldSz cx="9144000" cy="6858000" type="screen4x3"/>
  <p:notesSz cx="6669088" cy="9926638"/>
  <p:defaultTextStyle>
    <a:defPPr>
      <a:defRPr lang="de-DE"/>
    </a:defPPr>
    <a:lvl1pPr algn="l" rtl="0" fontAlgn="base">
      <a:spcBef>
        <a:spcPct val="0"/>
      </a:spcBef>
      <a:spcAft>
        <a:spcPct val="0"/>
      </a:spcAft>
      <a:defRPr sz="3200" b="1" kern="1200">
        <a:solidFill>
          <a:schemeClr val="tx1"/>
        </a:solidFill>
        <a:latin typeface="Arial" charset="0"/>
        <a:ea typeface="+mn-ea"/>
        <a:cs typeface="+mn-cs"/>
      </a:defRPr>
    </a:lvl1pPr>
    <a:lvl2pPr marL="457200" algn="l" rtl="0" fontAlgn="base">
      <a:spcBef>
        <a:spcPct val="0"/>
      </a:spcBef>
      <a:spcAft>
        <a:spcPct val="0"/>
      </a:spcAft>
      <a:defRPr sz="3200" b="1" kern="1200">
        <a:solidFill>
          <a:schemeClr val="tx1"/>
        </a:solidFill>
        <a:latin typeface="Arial" charset="0"/>
        <a:ea typeface="+mn-ea"/>
        <a:cs typeface="+mn-cs"/>
      </a:defRPr>
    </a:lvl2pPr>
    <a:lvl3pPr marL="914400" algn="l" rtl="0" fontAlgn="base">
      <a:spcBef>
        <a:spcPct val="0"/>
      </a:spcBef>
      <a:spcAft>
        <a:spcPct val="0"/>
      </a:spcAft>
      <a:defRPr sz="3200" b="1" kern="1200">
        <a:solidFill>
          <a:schemeClr val="tx1"/>
        </a:solidFill>
        <a:latin typeface="Arial" charset="0"/>
        <a:ea typeface="+mn-ea"/>
        <a:cs typeface="+mn-cs"/>
      </a:defRPr>
    </a:lvl3pPr>
    <a:lvl4pPr marL="1371600" algn="l" rtl="0" fontAlgn="base">
      <a:spcBef>
        <a:spcPct val="0"/>
      </a:spcBef>
      <a:spcAft>
        <a:spcPct val="0"/>
      </a:spcAft>
      <a:defRPr sz="3200" b="1" kern="1200">
        <a:solidFill>
          <a:schemeClr val="tx1"/>
        </a:solidFill>
        <a:latin typeface="Arial" charset="0"/>
        <a:ea typeface="+mn-ea"/>
        <a:cs typeface="+mn-cs"/>
      </a:defRPr>
    </a:lvl4pPr>
    <a:lvl5pPr marL="1828800"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20" autoAdjust="0"/>
    <p:restoredTop sz="76683" autoAdjust="0"/>
  </p:normalViewPr>
  <p:slideViewPr>
    <p:cSldViewPr>
      <p:cViewPr varScale="1">
        <p:scale>
          <a:sx n="85" d="100"/>
          <a:sy n="85" d="100"/>
        </p:scale>
        <p:origin x="797" y="53"/>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de-DE"/>
          </a:p>
        </p:txBody>
      </p:sp>
      <p:sp>
        <p:nvSpPr>
          <p:cNvPr id="43011"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1E4AC7E7-BB16-40D9-B8C2-21CFCA0B0884}" type="datetimeFigureOut">
              <a:rPr lang="de-DE"/>
              <a:pPr>
                <a:defRPr/>
              </a:pPr>
              <a:t>16.09.2024</a:t>
            </a:fld>
            <a:endParaRPr lang="de-DE"/>
          </a:p>
        </p:txBody>
      </p:sp>
      <p:sp>
        <p:nvSpPr>
          <p:cNvPr id="43012"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de-DE"/>
          </a:p>
        </p:txBody>
      </p:sp>
      <p:sp>
        <p:nvSpPr>
          <p:cNvPr id="43013"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17949268-0D6F-4E28-B644-64A2A85907D2}" type="slidenum">
              <a:rPr lang="de-DE"/>
              <a:pPr>
                <a:defRPr/>
              </a:pPr>
              <a:t>‹Nr.›</a:t>
            </a:fld>
            <a:endParaRPr lang="de-DE"/>
          </a:p>
        </p:txBody>
      </p:sp>
    </p:spTree>
    <p:extLst>
      <p:ext uri="{BB962C8B-B14F-4D97-AF65-F5344CB8AC3E}">
        <p14:creationId xmlns:p14="http://schemas.microsoft.com/office/powerpoint/2010/main" val="2529573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eaLnBrk="1" fontAlgn="auto" hangingPunct="1">
              <a:spcBef>
                <a:spcPts val="0"/>
              </a:spcBef>
              <a:spcAft>
                <a:spcPts val="0"/>
              </a:spcAft>
              <a:defRPr sz="1200" b="0">
                <a:latin typeface="+mn-lt"/>
              </a:defRPr>
            </a:lvl1pPr>
          </a:lstStyle>
          <a:p>
            <a:pPr>
              <a:defRPr/>
            </a:pPr>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eaLnBrk="1" fontAlgn="auto" hangingPunct="1">
              <a:spcBef>
                <a:spcPts val="0"/>
              </a:spcBef>
              <a:spcAft>
                <a:spcPts val="0"/>
              </a:spcAft>
              <a:defRPr sz="1200" b="0">
                <a:latin typeface="+mn-lt"/>
              </a:defRPr>
            </a:lvl1pPr>
          </a:lstStyle>
          <a:p>
            <a:pPr>
              <a:defRPr/>
            </a:pPr>
            <a:fld id="{C70E856E-F2DE-418C-9939-57F1EFA503B8}" type="datetimeFigureOut">
              <a:rPr lang="de-DE"/>
              <a:pPr>
                <a:defRPr/>
              </a:pPr>
              <a:t>16.09.2024</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eaLnBrk="1" fontAlgn="auto" hangingPunct="1">
              <a:spcBef>
                <a:spcPts val="0"/>
              </a:spcBef>
              <a:spcAft>
                <a:spcPts val="0"/>
              </a:spcAft>
              <a:defRPr sz="1200" b="0">
                <a:latin typeface="+mn-lt"/>
              </a:defRPr>
            </a:lvl1pPr>
          </a:lstStyle>
          <a:p>
            <a:pPr>
              <a:defRPr/>
            </a:pPr>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eaLnBrk="1" fontAlgn="auto" hangingPunct="1">
              <a:spcBef>
                <a:spcPts val="0"/>
              </a:spcBef>
              <a:spcAft>
                <a:spcPts val="0"/>
              </a:spcAft>
              <a:defRPr sz="1200" b="0">
                <a:latin typeface="+mn-lt"/>
              </a:defRPr>
            </a:lvl1pPr>
          </a:lstStyle>
          <a:p>
            <a:pPr>
              <a:defRPr/>
            </a:pPr>
            <a:fld id="{43A5864F-463D-4B75-8BE6-914F99003945}" type="slidenum">
              <a:rPr lang="de-DE"/>
              <a:pPr>
                <a:defRPr/>
              </a:pPr>
              <a:t>‹Nr.›</a:t>
            </a:fld>
            <a:endParaRPr lang="de-DE"/>
          </a:p>
        </p:txBody>
      </p:sp>
    </p:spTree>
    <p:extLst>
      <p:ext uri="{BB962C8B-B14F-4D97-AF65-F5344CB8AC3E}">
        <p14:creationId xmlns:p14="http://schemas.microsoft.com/office/powerpoint/2010/main" val="950136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45388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F91B305C-EA35-4FFF-878B-ABF42F603F60}" type="slidenum">
              <a:rPr lang="de-DE" smtClean="0"/>
              <a:pPr>
                <a:defRPr/>
              </a:pPr>
              <a:t>19</a:t>
            </a:fld>
            <a:endParaRPr lang="de-DE"/>
          </a:p>
        </p:txBody>
      </p:sp>
    </p:spTree>
    <p:extLst>
      <p:ext uri="{BB962C8B-B14F-4D97-AF65-F5344CB8AC3E}">
        <p14:creationId xmlns:p14="http://schemas.microsoft.com/office/powerpoint/2010/main" val="224116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36204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3" name="Nach oben gekrümmter Pfeil 3">
            <a:hlinkClick r:id="" action="ppaction://hlinkshowjump?jump=firstslide"/>
          </p:cNvPr>
          <p:cNvSpPr/>
          <p:nvPr/>
        </p:nvSpPr>
        <p:spPr>
          <a:xfrm>
            <a:off x="142875" y="6429375"/>
            <a:ext cx="214313" cy="285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chemeClr val="tx1"/>
              </a:solidFill>
            </a:endParaRPr>
          </a:p>
        </p:txBody>
      </p:sp>
      <p:cxnSp>
        <p:nvCxnSpPr>
          <p:cNvPr id="4" name="Gerade Verbindung 4"/>
          <p:cNvCxnSpPr/>
          <p:nvPr/>
        </p:nvCxnSpPr>
        <p:spPr>
          <a:xfrm>
            <a:off x="215900" y="1192213"/>
            <a:ext cx="8715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15900" y="6286500"/>
            <a:ext cx="87153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feld 6"/>
          <p:cNvSpPr txBox="1"/>
          <p:nvPr/>
        </p:nvSpPr>
        <p:spPr>
          <a:xfrm>
            <a:off x="357188" y="1714500"/>
            <a:ext cx="8572500" cy="1739900"/>
          </a:xfrm>
          <a:prstGeom prst="rect">
            <a:avLst/>
          </a:prstGeom>
          <a:noFill/>
        </p:spPr>
        <p:txBody>
          <a:bodyPr>
            <a:spAutoFit/>
          </a:bodyPr>
          <a:lstStyle/>
          <a:p>
            <a:pPr>
              <a:defRPr/>
            </a:pPr>
            <a:r>
              <a:rPr lang="de-DE" sz="1800" b="0" dirty="0"/>
              <a:t>Day </a:t>
            </a:r>
            <a:r>
              <a:rPr lang="de-DE" sz="1800" b="0" dirty="0" err="1"/>
              <a:t>Month</a:t>
            </a:r>
            <a:r>
              <a:rPr lang="de-DE" sz="1800" b="0" dirty="0"/>
              <a:t> Year</a:t>
            </a:r>
          </a:p>
          <a:p>
            <a:pPr>
              <a:defRPr/>
            </a:pPr>
            <a:endParaRPr lang="de-DE" sz="1800" b="0" dirty="0"/>
          </a:p>
          <a:p>
            <a:pPr>
              <a:defRPr/>
            </a:pPr>
            <a:r>
              <a:rPr lang="de-DE" sz="1800" b="0" dirty="0"/>
              <a:t>00:00 	Text</a:t>
            </a:r>
          </a:p>
          <a:p>
            <a:pPr>
              <a:defRPr/>
            </a:pPr>
            <a:r>
              <a:rPr lang="de-DE" sz="1800" b="0" dirty="0"/>
              <a:t>00:30 	Text</a:t>
            </a:r>
          </a:p>
          <a:p>
            <a:pPr>
              <a:defRPr/>
            </a:pPr>
            <a:r>
              <a:rPr lang="de-DE" sz="1800" b="0" dirty="0"/>
              <a:t>00:00	Text</a:t>
            </a:r>
          </a:p>
          <a:p>
            <a:pPr>
              <a:defRPr/>
            </a:pPr>
            <a:r>
              <a:rPr lang="de-DE" sz="1800" b="0" dirty="0"/>
              <a:t>00:00	Text</a:t>
            </a:r>
          </a:p>
        </p:txBody>
      </p:sp>
      <p:pic>
        <p:nvPicPr>
          <p:cNvPr id="7" name="Bild 15" descr="E:\EPI Logo.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100" y="393700"/>
            <a:ext cx="10398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lstStyle>
            <a:lvl1pPr>
              <a:defRPr/>
            </a:lvl1pPr>
          </a:lstStyle>
          <a:p>
            <a:r>
              <a:rPr lang="de-DE"/>
              <a:t>Titelmasterformat durch Klicken bearbeiten</a:t>
            </a:r>
            <a:endParaRPr lang="de-DE" dirty="0"/>
          </a:p>
        </p:txBody>
      </p:sp>
      <p:sp>
        <p:nvSpPr>
          <p:cNvPr id="8" name="Datumsplatzhalter 3"/>
          <p:cNvSpPr>
            <a:spLocks noGrp="1"/>
          </p:cNvSpPr>
          <p:nvPr>
            <p:ph type="dt" sz="half" idx="10"/>
          </p:nvPr>
        </p:nvSpPr>
        <p:spPr/>
        <p:txBody>
          <a:bodyPr/>
          <a:lstStyle>
            <a:lvl1pPr>
              <a:defRPr/>
            </a:lvl1pPr>
          </a:lstStyle>
          <a:p>
            <a:pPr>
              <a:defRPr/>
            </a:pPr>
            <a:fld id="{BB9308F6-174F-41B9-A908-A112155FFF8D}" type="datetime1">
              <a:rPr lang="de-AT" smtClean="0"/>
              <a:t>16.09.2024</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fld id="{6B2C9420-9287-42BA-8EAE-C458721DD0C3}" type="slidenum">
              <a:rPr lang="de-DE"/>
              <a:pPr>
                <a:defRPr/>
              </a:pPr>
              <a:t>‹Nr.›</a:t>
            </a:fld>
            <a:endParaRPr lang="de-DE"/>
          </a:p>
        </p:txBody>
      </p:sp>
    </p:spTree>
    <p:extLst>
      <p:ext uri="{BB962C8B-B14F-4D97-AF65-F5344CB8AC3E}">
        <p14:creationId xmlns:p14="http://schemas.microsoft.com/office/powerpoint/2010/main" val="3356287465"/>
      </p:ext>
    </p:extLst>
  </p:cSld>
  <p:clrMapOvr>
    <a:masterClrMapping/>
  </p:clrMapOvr>
  <p:transition spd="med" advClick="0" advTm="8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elfolie">
    <p:spTree>
      <p:nvGrpSpPr>
        <p:cNvPr id="1" name=""/>
        <p:cNvGrpSpPr/>
        <p:nvPr/>
      </p:nvGrpSpPr>
      <p:grpSpPr>
        <a:xfrm>
          <a:off x="0" y="0"/>
          <a:ext cx="0" cy="0"/>
          <a:chOff x="0" y="0"/>
          <a:chExt cx="0" cy="0"/>
        </a:xfrm>
      </p:grpSpPr>
      <p:sp>
        <p:nvSpPr>
          <p:cNvPr id="3" name="Nach oben gekrümmter Pfeil 3">
            <a:hlinkClick r:id="" action="ppaction://hlinkshowjump?jump=firstslide"/>
          </p:cNvPr>
          <p:cNvSpPr/>
          <p:nvPr/>
        </p:nvSpPr>
        <p:spPr>
          <a:xfrm>
            <a:off x="142875" y="6429375"/>
            <a:ext cx="214313" cy="28575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chemeClr val="tx1"/>
              </a:solidFill>
            </a:endParaRPr>
          </a:p>
        </p:txBody>
      </p:sp>
      <p:cxnSp>
        <p:nvCxnSpPr>
          <p:cNvPr id="4" name="Gerade Verbindung 4"/>
          <p:cNvCxnSpPr/>
          <p:nvPr/>
        </p:nvCxnSpPr>
        <p:spPr>
          <a:xfrm>
            <a:off x="215900" y="1190625"/>
            <a:ext cx="8715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15900" y="6286500"/>
            <a:ext cx="871537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feld 6"/>
          <p:cNvSpPr txBox="1"/>
          <p:nvPr/>
        </p:nvSpPr>
        <p:spPr>
          <a:xfrm>
            <a:off x="2428875" y="404813"/>
            <a:ext cx="6072188" cy="639762"/>
          </a:xfrm>
          <a:prstGeom prst="rect">
            <a:avLst/>
          </a:prstGeom>
          <a:noFill/>
        </p:spPr>
        <p:txBody>
          <a:bodyPr>
            <a:spAutoFit/>
          </a:bodyPr>
          <a:lstStyle/>
          <a:p>
            <a:pPr algn="r">
              <a:defRPr/>
            </a:pPr>
            <a:r>
              <a:rPr lang="de-DE" sz="1200" dirty="0"/>
              <a:t>Institut der beim Europäischen Patentamt zugelassenen Vertreter</a:t>
            </a:r>
            <a:br>
              <a:rPr lang="en-GB" sz="1200" dirty="0"/>
            </a:br>
            <a:r>
              <a:rPr lang="en-GB" sz="1200" dirty="0"/>
              <a:t>Institute of Professional Representatives before the European Patent Office</a:t>
            </a:r>
            <a:br>
              <a:rPr lang="fr-FR" sz="1200" dirty="0"/>
            </a:br>
            <a:r>
              <a:rPr lang="fr-FR" sz="1200" dirty="0"/>
              <a:t>Institut des mandataires agréés près l'Office européen des brevets</a:t>
            </a:r>
            <a:endParaRPr lang="de-DE" sz="1200" dirty="0"/>
          </a:p>
        </p:txBody>
      </p:sp>
      <p:pic>
        <p:nvPicPr>
          <p:cNvPr id="7" name="Bild 15" descr="E:\EPI Logo.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100" y="333375"/>
            <a:ext cx="10398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ctrTitle"/>
          </p:nvPr>
        </p:nvSpPr>
        <p:spPr>
          <a:xfrm>
            <a:off x="685800" y="2130425"/>
            <a:ext cx="7772400" cy="1470025"/>
          </a:xfrm>
        </p:spPr>
        <p:txBody>
          <a:bodyPr/>
          <a:lstStyle>
            <a:lvl1pPr algn="ctr">
              <a:defRPr b="1" baseline="0">
                <a:solidFill>
                  <a:schemeClr val="tx1"/>
                </a:solidFill>
                <a:effectLst>
                  <a:outerShdw blurRad="38100" dist="38100" dir="2700000" algn="tl">
                    <a:srgbClr val="000000">
                      <a:alpha val="43137"/>
                    </a:srgbClr>
                  </a:outerShdw>
                </a:effectLst>
              </a:defRPr>
            </a:lvl1pPr>
          </a:lstStyle>
          <a:p>
            <a:r>
              <a:rPr lang="de-DE"/>
              <a:t>Titelmasterformat durch Klicken bearbeiten</a:t>
            </a:r>
            <a:endParaRPr lang="de-DE" dirty="0"/>
          </a:p>
        </p:txBody>
      </p:sp>
      <p:sp>
        <p:nvSpPr>
          <p:cNvPr id="8" name="Datumsplatzhalter 3"/>
          <p:cNvSpPr>
            <a:spLocks noGrp="1"/>
          </p:cNvSpPr>
          <p:nvPr>
            <p:ph type="dt" sz="half" idx="10"/>
          </p:nvPr>
        </p:nvSpPr>
        <p:spPr/>
        <p:txBody>
          <a:bodyPr/>
          <a:lstStyle>
            <a:lvl1pPr>
              <a:defRPr/>
            </a:lvl1pPr>
          </a:lstStyle>
          <a:p>
            <a:pPr>
              <a:defRPr/>
            </a:pPr>
            <a:fld id="{F95B678D-7C78-4EDC-8643-CE6C7CF5D561}" type="datetime1">
              <a:rPr lang="de-AT" smtClean="0"/>
              <a:t>16.09.2024</a:t>
            </a:fld>
            <a:endParaRPr lang="de-DE"/>
          </a:p>
        </p:txBody>
      </p:sp>
      <p:sp>
        <p:nvSpPr>
          <p:cNvPr id="9" name="Fußzeilenplatzhalter 4"/>
          <p:cNvSpPr>
            <a:spLocks noGrp="1"/>
          </p:cNvSpPr>
          <p:nvPr>
            <p:ph type="ftr" sz="quarter" idx="11"/>
          </p:nvPr>
        </p:nvSpPr>
        <p:spPr/>
        <p:txBody>
          <a:bodyPr/>
          <a:lstStyle>
            <a:lvl1pPr>
              <a:defRPr/>
            </a:lvl1pPr>
          </a:lstStyle>
          <a:p>
            <a:pPr>
              <a:defRPr/>
            </a:pPr>
            <a:endParaRPr lang="de-DE"/>
          </a:p>
        </p:txBody>
      </p:sp>
      <p:sp>
        <p:nvSpPr>
          <p:cNvPr id="10" name="Foliennummernplatzhalter 5"/>
          <p:cNvSpPr>
            <a:spLocks noGrp="1"/>
          </p:cNvSpPr>
          <p:nvPr>
            <p:ph type="sldNum" sz="quarter" idx="12"/>
          </p:nvPr>
        </p:nvSpPr>
        <p:spPr/>
        <p:txBody>
          <a:bodyPr/>
          <a:lstStyle>
            <a:lvl1pPr>
              <a:defRPr/>
            </a:lvl1pPr>
          </a:lstStyle>
          <a:p>
            <a:pPr>
              <a:defRPr/>
            </a:pPr>
            <a:fld id="{B13D478F-2ABA-442B-971D-A72520CE180F}" type="slidenum">
              <a:rPr lang="de-DE"/>
              <a:pPr>
                <a:defRPr/>
              </a:pPr>
              <a:t>‹Nr.›</a:t>
            </a:fld>
            <a:endParaRPr lang="de-DE"/>
          </a:p>
        </p:txBody>
      </p:sp>
    </p:spTree>
    <p:extLst>
      <p:ext uri="{BB962C8B-B14F-4D97-AF65-F5344CB8AC3E}">
        <p14:creationId xmlns:p14="http://schemas.microsoft.com/office/powerpoint/2010/main" val="2103228212"/>
      </p:ext>
    </p:extLst>
  </p:cSld>
  <p:clrMapOvr>
    <a:masterClrMapping/>
  </p:clrMapOvr>
  <p:transition spd="med" advClick="0" advTm="8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cxnSp>
        <p:nvCxnSpPr>
          <p:cNvPr id="4" name="Gerade Verbindung 4"/>
          <p:cNvCxnSpPr>
            <a:cxnSpLocks noChangeShapeType="1"/>
          </p:cNvCxnSpPr>
          <p:nvPr/>
        </p:nvCxnSpPr>
        <p:spPr bwMode="auto">
          <a:xfrm>
            <a:off x="215900" y="1190625"/>
            <a:ext cx="8715375" cy="0"/>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cxnSp>
        <p:nvCxnSpPr>
          <p:cNvPr id="5" name="Gerade Verbindung 5"/>
          <p:cNvCxnSpPr>
            <a:cxnSpLocks noChangeShapeType="1"/>
          </p:cNvCxnSpPr>
          <p:nvPr/>
        </p:nvCxnSpPr>
        <p:spPr bwMode="auto">
          <a:xfrm>
            <a:off x="215900" y="6165304"/>
            <a:ext cx="8715375" cy="0"/>
          </a:xfrm>
          <a:prstGeom prst="line">
            <a:avLst/>
          </a:prstGeom>
          <a:noFill/>
          <a:ln w="9525" algn="ctr">
            <a:solidFill>
              <a:srgbClr val="00B0F0"/>
            </a:solidFill>
            <a:round/>
            <a:headEnd/>
            <a:tailEnd/>
          </a:ln>
          <a:extLst>
            <a:ext uri="{909E8E84-426E-40DD-AFC4-6F175D3DCCD1}">
              <a14:hiddenFill xmlns:a14="http://schemas.microsoft.com/office/drawing/2010/main">
                <a:noFill/>
              </a14:hiddenFill>
            </a:ext>
          </a:extLst>
        </p:spPr>
      </p:cxnSp>
      <p:pic>
        <p:nvPicPr>
          <p:cNvPr id="6"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33375"/>
            <a:ext cx="1008063"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7" name="Datumsplatzhalter 3"/>
          <p:cNvSpPr>
            <a:spLocks noGrp="1"/>
          </p:cNvSpPr>
          <p:nvPr>
            <p:ph type="dt" sz="half" idx="10"/>
          </p:nvPr>
        </p:nvSpPr>
        <p:spPr/>
        <p:txBody>
          <a:bodyPr/>
          <a:lstStyle>
            <a:lvl1pPr>
              <a:defRPr/>
            </a:lvl1pPr>
          </a:lstStyle>
          <a:p>
            <a:pPr>
              <a:defRPr/>
            </a:pPr>
            <a:fld id="{366C4E48-B215-4732-9EE6-744EC5555A0C}" type="datetime1">
              <a:rPr lang="de-AT" smtClean="0"/>
              <a:t>16.09.2024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CF2B0B2C-E3E5-4FEA-9C6C-98DA9695D4BF}" type="slidenum">
              <a:rPr lang="de-AT"/>
              <a:pPr>
                <a:defRPr/>
              </a:pPr>
              <a:t>‹Nr.›</a:t>
            </a:fld>
            <a:endParaRPr lang="de-AT"/>
          </a:p>
        </p:txBody>
      </p:sp>
      <p:sp>
        <p:nvSpPr>
          <p:cNvPr id="10" name="Textfeld 9"/>
          <p:cNvSpPr txBox="1"/>
          <p:nvPr userDrawn="1"/>
        </p:nvSpPr>
        <p:spPr>
          <a:xfrm>
            <a:off x="179512" y="6211669"/>
            <a:ext cx="4176464" cy="600164"/>
          </a:xfrm>
          <a:prstGeom prst="rect">
            <a:avLst/>
          </a:prstGeom>
          <a:noFill/>
        </p:spPr>
        <p:txBody>
          <a:bodyPr wrap="square" rtlCol="0">
            <a:spAutoFit/>
          </a:bodyPr>
          <a:lstStyle/>
          <a:p>
            <a:r>
              <a:rPr lang="de-CH" sz="1100" b="1" dirty="0">
                <a:latin typeface="Arial" pitchFamily="34" charset="0"/>
                <a:cs typeface="Arial" pitchFamily="34" charset="0"/>
              </a:rPr>
              <a:t>Paul Rosenich</a:t>
            </a:r>
          </a:p>
          <a:p>
            <a:r>
              <a:rPr lang="de-CH" sz="1100" dirty="0">
                <a:latin typeface="Arial" pitchFamily="34" charset="0"/>
                <a:cs typeface="Arial" pitchFamily="34" charset="0"/>
              </a:rPr>
              <a:t>c/o </a:t>
            </a:r>
            <a:r>
              <a:rPr lang="de-CH" sz="1100" dirty="0" err="1">
                <a:latin typeface="Arial" pitchFamily="34" charset="0"/>
                <a:cs typeface="Arial" pitchFamily="34" charset="0"/>
              </a:rPr>
              <a:t>epi</a:t>
            </a:r>
            <a:r>
              <a:rPr lang="de-CH" sz="1100" dirty="0">
                <a:latin typeface="Arial" pitchFamily="34" charset="0"/>
                <a:cs typeface="Arial" pitchFamily="34" charset="0"/>
              </a:rPr>
              <a:t> </a:t>
            </a:r>
            <a:r>
              <a:rPr lang="de-CH" sz="1100" dirty="0" err="1">
                <a:latin typeface="Arial" pitchFamily="34" charset="0"/>
                <a:cs typeface="Arial" pitchFamily="34" charset="0"/>
              </a:rPr>
              <a:t>Secreteriat</a:t>
            </a:r>
            <a:r>
              <a:rPr lang="de-CH" sz="1100" dirty="0">
                <a:latin typeface="Arial" pitchFamily="34" charset="0"/>
                <a:cs typeface="Arial" pitchFamily="34" charset="0"/>
              </a:rPr>
              <a:t>  - P.O. Box 2601122 – D-80058 </a:t>
            </a:r>
            <a:r>
              <a:rPr lang="de-CH" sz="1100" dirty="0" err="1">
                <a:latin typeface="Arial" pitchFamily="34" charset="0"/>
                <a:cs typeface="Arial" pitchFamily="34" charset="0"/>
              </a:rPr>
              <a:t>Munich</a:t>
            </a:r>
            <a:endParaRPr lang="de-CH" sz="1100" dirty="0">
              <a:latin typeface="Arial" pitchFamily="34" charset="0"/>
              <a:cs typeface="Arial" pitchFamily="34" charset="0"/>
            </a:endParaRPr>
          </a:p>
          <a:p>
            <a:r>
              <a:rPr lang="de-CH" sz="1100" dirty="0">
                <a:latin typeface="Arial" pitchFamily="34" charset="0"/>
                <a:cs typeface="Arial" pitchFamily="34" charset="0"/>
              </a:rPr>
              <a:t>Phone +49 (0) 89 242052-0 – Fax +49 (0) 89 242052-20</a:t>
            </a:r>
            <a:endParaRPr lang="de-LI" sz="1100" dirty="0">
              <a:latin typeface="Arial" pitchFamily="34" charset="0"/>
              <a:cs typeface="Arial" pitchFamily="34" charset="0"/>
            </a:endParaRPr>
          </a:p>
        </p:txBody>
      </p:sp>
      <p:sp>
        <p:nvSpPr>
          <p:cNvPr id="11" name="Textfeld 10"/>
          <p:cNvSpPr txBox="1"/>
          <p:nvPr userDrawn="1"/>
        </p:nvSpPr>
        <p:spPr>
          <a:xfrm>
            <a:off x="5220072" y="6211669"/>
            <a:ext cx="3779912" cy="600164"/>
          </a:xfrm>
          <a:prstGeom prst="rect">
            <a:avLst/>
          </a:prstGeom>
          <a:noFill/>
        </p:spPr>
        <p:txBody>
          <a:bodyPr wrap="square" rtlCol="0">
            <a:spAutoFit/>
          </a:bodyPr>
          <a:lstStyle/>
          <a:p>
            <a:pPr algn="r"/>
            <a:r>
              <a:rPr lang="de-CH" sz="1100" dirty="0" err="1">
                <a:latin typeface="Arial" pitchFamily="34" charset="0"/>
                <a:cs typeface="Arial" pitchFamily="34" charset="0"/>
              </a:rPr>
              <a:t>Direct</a:t>
            </a:r>
            <a:r>
              <a:rPr lang="de-CH" sz="1100" dirty="0">
                <a:latin typeface="Arial" pitchFamily="34" charset="0"/>
                <a:cs typeface="Arial" pitchFamily="34" charset="0"/>
              </a:rPr>
              <a:t> Phone: +423 2653300</a:t>
            </a:r>
          </a:p>
          <a:p>
            <a:pPr algn="r"/>
            <a:r>
              <a:rPr lang="de-CH" sz="1100" dirty="0">
                <a:latin typeface="Arial" pitchFamily="34" charset="0"/>
                <a:cs typeface="Arial" pitchFamily="34" charset="0"/>
              </a:rPr>
              <a:t>PPR AG – Triesenberg</a:t>
            </a:r>
          </a:p>
          <a:p>
            <a:pPr algn="r"/>
            <a:r>
              <a:rPr lang="de-CH" sz="1100" dirty="0">
                <a:latin typeface="Arial" pitchFamily="34" charset="0"/>
                <a:cs typeface="Arial" pitchFamily="34" charset="0"/>
              </a:rPr>
              <a:t>paul@rosenich.com</a:t>
            </a:r>
            <a:endParaRPr lang="de-LI" sz="1100" dirty="0">
              <a:latin typeface="Arial" pitchFamily="34" charset="0"/>
              <a:cs typeface="Arial" pitchFamily="34" charset="0"/>
            </a:endParaRPr>
          </a:p>
        </p:txBody>
      </p:sp>
    </p:spTree>
    <p:extLst>
      <p:ext uri="{BB962C8B-B14F-4D97-AF65-F5344CB8AC3E}">
        <p14:creationId xmlns:p14="http://schemas.microsoft.com/office/powerpoint/2010/main" val="2470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elfolie">
    <p:spTree>
      <p:nvGrpSpPr>
        <p:cNvPr id="1" name=""/>
        <p:cNvGrpSpPr/>
        <p:nvPr/>
      </p:nvGrpSpPr>
      <p:grpSpPr>
        <a:xfrm>
          <a:off x="0" y="0"/>
          <a:ext cx="0" cy="0"/>
          <a:chOff x="0" y="0"/>
          <a:chExt cx="0" cy="0"/>
        </a:xfrm>
      </p:grpSpPr>
      <p:cxnSp>
        <p:nvCxnSpPr>
          <p:cNvPr id="3" name="Gerade Verbindung 4"/>
          <p:cNvCxnSpPr/>
          <p:nvPr/>
        </p:nvCxnSpPr>
        <p:spPr>
          <a:xfrm>
            <a:off x="215900" y="1190625"/>
            <a:ext cx="8715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Gerade Verbindung 5"/>
          <p:cNvCxnSpPr/>
          <p:nvPr/>
        </p:nvCxnSpPr>
        <p:spPr>
          <a:xfrm>
            <a:off x="215900" y="6286500"/>
            <a:ext cx="8715375"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472" y="333375"/>
            <a:ext cx="96106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Textfeld 14"/>
          <p:cNvSpPr txBox="1">
            <a:spLocks noChangeArrowheads="1"/>
          </p:cNvSpPr>
          <p:nvPr/>
        </p:nvSpPr>
        <p:spPr bwMode="auto">
          <a:xfrm>
            <a:off x="2700338" y="333375"/>
            <a:ext cx="6072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cs typeface="Arial" charset="0"/>
              </a:defRPr>
            </a:lvl1pPr>
            <a:lvl2pPr marL="742950" indent="-285750" eaLnBrk="0" hangingPunct="0">
              <a:defRPr sz="3200" b="1">
                <a:solidFill>
                  <a:schemeClr val="tx1"/>
                </a:solidFill>
                <a:latin typeface="Arial" charset="0"/>
                <a:cs typeface="Arial" charset="0"/>
              </a:defRPr>
            </a:lvl2pPr>
            <a:lvl3pPr marL="1143000" indent="-228600" eaLnBrk="0" hangingPunct="0">
              <a:defRPr sz="3200" b="1">
                <a:solidFill>
                  <a:schemeClr val="tx1"/>
                </a:solidFill>
                <a:latin typeface="Arial" charset="0"/>
                <a:cs typeface="Arial" charset="0"/>
              </a:defRPr>
            </a:lvl3pPr>
            <a:lvl4pPr marL="1600200" indent="-228600" eaLnBrk="0" hangingPunct="0">
              <a:defRPr sz="3200" b="1">
                <a:solidFill>
                  <a:schemeClr val="tx1"/>
                </a:solidFill>
                <a:latin typeface="Arial" charset="0"/>
                <a:cs typeface="Arial" charset="0"/>
              </a:defRPr>
            </a:lvl4pPr>
            <a:lvl5pPr marL="2057400" indent="-228600" eaLnBrk="0" hangingPunct="0">
              <a:defRPr sz="3200" b="1">
                <a:solidFill>
                  <a:schemeClr val="tx1"/>
                </a:solidFill>
                <a:latin typeface="Arial" charset="0"/>
                <a:cs typeface="Arial" charset="0"/>
              </a:defRPr>
            </a:lvl5pPr>
            <a:lvl6pPr marL="2514600" indent="-228600" eaLnBrk="0" fontAlgn="base" hangingPunct="0">
              <a:spcBef>
                <a:spcPct val="0"/>
              </a:spcBef>
              <a:spcAft>
                <a:spcPct val="0"/>
              </a:spcAft>
              <a:defRPr sz="3200" b="1">
                <a:solidFill>
                  <a:schemeClr val="tx1"/>
                </a:solidFill>
                <a:latin typeface="Arial" charset="0"/>
                <a:cs typeface="Arial" charset="0"/>
              </a:defRPr>
            </a:lvl6pPr>
            <a:lvl7pPr marL="2971800" indent="-228600" eaLnBrk="0" fontAlgn="base" hangingPunct="0">
              <a:spcBef>
                <a:spcPct val="0"/>
              </a:spcBef>
              <a:spcAft>
                <a:spcPct val="0"/>
              </a:spcAft>
              <a:defRPr sz="3200" b="1">
                <a:solidFill>
                  <a:schemeClr val="tx1"/>
                </a:solidFill>
                <a:latin typeface="Arial" charset="0"/>
                <a:cs typeface="Arial" charset="0"/>
              </a:defRPr>
            </a:lvl7pPr>
            <a:lvl8pPr marL="3429000" indent="-228600" eaLnBrk="0" fontAlgn="base" hangingPunct="0">
              <a:spcBef>
                <a:spcPct val="0"/>
              </a:spcBef>
              <a:spcAft>
                <a:spcPct val="0"/>
              </a:spcAft>
              <a:defRPr sz="3200" b="1">
                <a:solidFill>
                  <a:schemeClr val="tx1"/>
                </a:solidFill>
                <a:latin typeface="Arial" charset="0"/>
                <a:cs typeface="Arial" charset="0"/>
              </a:defRPr>
            </a:lvl8pPr>
            <a:lvl9pPr marL="3886200" indent="-228600" eaLnBrk="0" fontAlgn="base" hangingPunct="0">
              <a:spcBef>
                <a:spcPct val="0"/>
              </a:spcBef>
              <a:spcAft>
                <a:spcPct val="0"/>
              </a:spcAft>
              <a:defRPr sz="3200" b="1">
                <a:solidFill>
                  <a:schemeClr val="tx1"/>
                </a:solidFill>
                <a:latin typeface="Arial" charset="0"/>
                <a:cs typeface="Arial" charset="0"/>
              </a:defRPr>
            </a:lvl9pPr>
          </a:lstStyle>
          <a:p>
            <a:pPr algn="r" eaLnBrk="1" hangingPunct="1">
              <a:defRPr/>
            </a:pPr>
            <a:r>
              <a:rPr lang="en-GB" altLang="en-US" sz="1200" noProof="1"/>
              <a:t>Institut der beim Europäischen Patentamt zugelassenen Vertreter</a:t>
            </a:r>
            <a:br>
              <a:rPr lang="en-GB" altLang="en-US" sz="1200" noProof="1"/>
            </a:br>
            <a:r>
              <a:rPr lang="en-GB" altLang="en-US" sz="1200" noProof="1"/>
              <a:t>Institute of Professional Representatives before the European Patent Office</a:t>
            </a:r>
            <a:br>
              <a:rPr lang="en-GB" altLang="en-US" sz="1200" noProof="1"/>
            </a:br>
            <a:r>
              <a:rPr lang="en-GB" altLang="en-US" sz="1200" noProof="1"/>
              <a:t>Institut des mandataires agréés près l'Office européen des brevets</a:t>
            </a:r>
          </a:p>
        </p:txBody>
      </p:sp>
      <p:sp>
        <p:nvSpPr>
          <p:cNvPr id="12" name="Rectangle 10"/>
          <p:cNvSpPr>
            <a:spLocks noGrp="1"/>
          </p:cNvSpPr>
          <p:nvPr>
            <p:ph type="title" idx="4294967295"/>
          </p:nvPr>
        </p:nvSpPr>
        <p:spPr>
          <a:xfrm>
            <a:off x="971550" y="1773238"/>
            <a:ext cx="7488238" cy="3671887"/>
          </a:xfrm>
          <a:noFill/>
        </p:spPr>
        <p:txBody>
          <a:bodyPr/>
          <a:lstStyle>
            <a:lvl1pPr>
              <a:defRPr sz="2400">
                <a:effectLst/>
              </a:defRPr>
            </a:lvl1pPr>
          </a:lstStyle>
          <a:p>
            <a:r>
              <a:rPr lang="de-DE" noProof="0"/>
              <a:t>Mastertitelformat bearbeiten</a:t>
            </a:r>
            <a:endParaRPr lang="en-GB" noProof="0" dirty="0"/>
          </a:p>
        </p:txBody>
      </p:sp>
      <p:sp>
        <p:nvSpPr>
          <p:cNvPr id="7" name="Datumsplatzhalter 3"/>
          <p:cNvSpPr>
            <a:spLocks noGrp="1"/>
          </p:cNvSpPr>
          <p:nvPr>
            <p:ph type="dt" sz="half" idx="10"/>
          </p:nvPr>
        </p:nvSpPr>
        <p:spPr/>
        <p:txBody>
          <a:bodyPr/>
          <a:lstStyle>
            <a:lvl1pPr>
              <a:defRPr/>
            </a:lvl1pPr>
          </a:lstStyle>
          <a:p>
            <a:pPr>
              <a:defRPr/>
            </a:pPr>
            <a:fld id="{F8C8A3ED-CC37-4301-A714-93754C12344B}" type="datetime1">
              <a:rPr lang="de-AT" smtClean="0"/>
              <a:t>16.09.2024</a:t>
            </a:fld>
            <a:endParaRPr lang="en-GB" dirty="0"/>
          </a:p>
        </p:txBody>
      </p:sp>
      <p:sp>
        <p:nvSpPr>
          <p:cNvPr id="8" name="Fußzeilenplatzhalter 4"/>
          <p:cNvSpPr>
            <a:spLocks noGrp="1"/>
          </p:cNvSpPr>
          <p:nvPr>
            <p:ph type="ftr" sz="quarter" idx="11"/>
          </p:nvPr>
        </p:nvSpPr>
        <p:spPr/>
        <p:txBody>
          <a:bodyPr/>
          <a:lstStyle>
            <a:lvl1pPr>
              <a:defRPr/>
            </a:lvl1pPr>
          </a:lstStyle>
          <a:p>
            <a:pPr>
              <a:defRPr/>
            </a:pPr>
            <a:endParaRPr lang="en-GB" dirty="0"/>
          </a:p>
        </p:txBody>
      </p:sp>
      <p:sp>
        <p:nvSpPr>
          <p:cNvPr id="9" name="Foliennummernplatzhalter 5"/>
          <p:cNvSpPr>
            <a:spLocks noGrp="1"/>
          </p:cNvSpPr>
          <p:nvPr>
            <p:ph type="sldNum" sz="quarter" idx="12"/>
          </p:nvPr>
        </p:nvSpPr>
        <p:spPr/>
        <p:txBody>
          <a:bodyPr/>
          <a:lstStyle>
            <a:lvl1pPr>
              <a:defRPr/>
            </a:lvl1pPr>
          </a:lstStyle>
          <a:p>
            <a:pPr>
              <a:defRPr/>
            </a:pPr>
            <a:fld id="{C57759C7-2DE1-4765-95CB-F881FC00AB44}" type="slidenum">
              <a:rPr lang="en-GB"/>
              <a:pPr>
                <a:defRPr/>
              </a:pPr>
              <a:t>‹Nr.›</a:t>
            </a:fld>
            <a:endParaRPr lang="en-GB" dirty="0"/>
          </a:p>
        </p:txBody>
      </p:sp>
    </p:spTree>
    <p:extLst>
      <p:ext uri="{BB962C8B-B14F-4D97-AF65-F5344CB8AC3E}">
        <p14:creationId xmlns:p14="http://schemas.microsoft.com/office/powerpoint/2010/main" val="11435584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 Text">
    <p:spTree>
      <p:nvGrpSpPr>
        <p:cNvPr id="1" name=""/>
        <p:cNvGrpSpPr/>
        <p:nvPr/>
      </p:nvGrpSpPr>
      <p:grpSpPr>
        <a:xfrm>
          <a:off x="0" y="0"/>
          <a:ext cx="0" cy="0"/>
          <a:chOff x="0" y="0"/>
          <a:chExt cx="0" cy="0"/>
        </a:xfrm>
      </p:grpSpPr>
      <p:cxnSp>
        <p:nvCxnSpPr>
          <p:cNvPr id="4" name="Gerade Verbindung 4"/>
          <p:cNvCxnSpPr/>
          <p:nvPr/>
        </p:nvCxnSpPr>
        <p:spPr>
          <a:xfrm>
            <a:off x="215900" y="1192213"/>
            <a:ext cx="8715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15900" y="6286500"/>
            <a:ext cx="871537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472" y="333375"/>
            <a:ext cx="96106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lstStyle>
            <a:lvl1pPr>
              <a:defRPr sz="2400">
                <a:effectLst/>
              </a:defRPr>
            </a:lvl1pPr>
          </a:lstStyle>
          <a:p>
            <a:r>
              <a:rPr lang="de-DE" noProof="0"/>
              <a:t>Mastertitelformat bearbeiten</a:t>
            </a:r>
            <a:endParaRPr lang="en-GB" noProof="0" dirty="0"/>
          </a:p>
        </p:txBody>
      </p:sp>
      <p:sp>
        <p:nvSpPr>
          <p:cNvPr id="11" name="Rectangle 3"/>
          <p:cNvSpPr>
            <a:spLocks noGrp="1"/>
          </p:cNvSpPr>
          <p:nvPr>
            <p:ph type="body" idx="4294967295"/>
          </p:nvPr>
        </p:nvSpPr>
        <p:spPr>
          <a:xfrm>
            <a:off x="468313" y="1628775"/>
            <a:ext cx="8229600" cy="4525963"/>
          </a:xfrm>
          <a:noFill/>
        </p:spPr>
        <p:txBody>
          <a:bodyPr/>
          <a:lstStyle>
            <a:lvl1pPr>
              <a:defRPr sz="2000">
                <a:effectLst/>
              </a:defRPr>
            </a:lvl1pPr>
            <a:lvl2pPr>
              <a:defRPr sz="2000">
                <a:effectLst/>
              </a:defRPr>
            </a:lvl2pPr>
            <a:lvl3pPr>
              <a:defRPr sz="2000">
                <a:effectLst/>
              </a:defRPr>
            </a:lvl3pPr>
            <a:lvl4pPr>
              <a:defRPr sz="2000">
                <a:effectLst/>
              </a:defRPr>
            </a:lvl4pPr>
            <a:lvl5pPr>
              <a:defRPr sz="2000">
                <a:effectLst/>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3"/>
          <p:cNvSpPr>
            <a:spLocks noGrp="1"/>
          </p:cNvSpPr>
          <p:nvPr>
            <p:ph type="dt" sz="half" idx="10"/>
          </p:nvPr>
        </p:nvSpPr>
        <p:spPr/>
        <p:txBody>
          <a:bodyPr/>
          <a:lstStyle>
            <a:lvl1pPr>
              <a:defRPr/>
            </a:lvl1pPr>
          </a:lstStyle>
          <a:p>
            <a:pPr>
              <a:defRPr/>
            </a:pPr>
            <a:fld id="{9667A3E5-54F6-4BA3-82A2-C287BB945C77}" type="datetime1">
              <a:rPr lang="de-AT" smtClean="0"/>
              <a:t>16.09.2024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C5BE030B-6590-460B-990B-EC7F23B9F405}" type="slidenum">
              <a:rPr lang="en-GB"/>
              <a:pPr>
                <a:defRPr/>
              </a:pPr>
              <a:t>‹Nr.›</a:t>
            </a:fld>
            <a:endParaRPr lang="en-GB"/>
          </a:p>
        </p:txBody>
      </p:sp>
    </p:spTree>
    <p:extLst>
      <p:ext uri="{BB962C8B-B14F-4D97-AF65-F5344CB8AC3E}">
        <p14:creationId xmlns:p14="http://schemas.microsoft.com/office/powerpoint/2010/main" val="332473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Agenda">
    <p:spTree>
      <p:nvGrpSpPr>
        <p:cNvPr id="1" name=""/>
        <p:cNvGrpSpPr/>
        <p:nvPr/>
      </p:nvGrpSpPr>
      <p:grpSpPr>
        <a:xfrm>
          <a:off x="0" y="0"/>
          <a:ext cx="0" cy="0"/>
          <a:chOff x="0" y="0"/>
          <a:chExt cx="0" cy="0"/>
        </a:xfrm>
      </p:grpSpPr>
      <p:cxnSp>
        <p:nvCxnSpPr>
          <p:cNvPr id="4" name="Gerade Verbindung 4"/>
          <p:cNvCxnSpPr/>
          <p:nvPr/>
        </p:nvCxnSpPr>
        <p:spPr>
          <a:xfrm>
            <a:off x="215900" y="1192213"/>
            <a:ext cx="8715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5"/>
          <p:cNvCxnSpPr/>
          <p:nvPr/>
        </p:nvCxnSpPr>
        <p:spPr>
          <a:xfrm>
            <a:off x="215900" y="6286500"/>
            <a:ext cx="8715375"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Bild 1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1473" y="333375"/>
            <a:ext cx="961069"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el 1"/>
          <p:cNvSpPr>
            <a:spLocks noGrp="1"/>
          </p:cNvSpPr>
          <p:nvPr>
            <p:ph type="title"/>
          </p:nvPr>
        </p:nvSpPr>
        <p:spPr/>
        <p:txBody>
          <a:bodyPr/>
          <a:lstStyle>
            <a:lvl1pPr>
              <a:defRPr sz="1800">
                <a:effectLst/>
              </a:defRPr>
            </a:lvl1pPr>
          </a:lstStyle>
          <a:p>
            <a:r>
              <a:rPr lang="de-DE" noProof="0"/>
              <a:t>Mastertitelformat bearbeiten</a:t>
            </a:r>
            <a:endParaRPr lang="en-GB" noProof="0" dirty="0"/>
          </a:p>
        </p:txBody>
      </p:sp>
      <p:sp>
        <p:nvSpPr>
          <p:cNvPr id="14" name="Rectangle 3"/>
          <p:cNvSpPr>
            <a:spLocks noGrp="1"/>
          </p:cNvSpPr>
          <p:nvPr>
            <p:ph type="body" idx="4294967295"/>
          </p:nvPr>
        </p:nvSpPr>
        <p:spPr>
          <a:xfrm>
            <a:off x="468313" y="1628777"/>
            <a:ext cx="8229600" cy="4525963"/>
          </a:xfrm>
          <a:noFill/>
        </p:spPr>
        <p:txBody>
          <a:bodyPr/>
          <a:lstStyle>
            <a:lvl1pPr>
              <a:defRPr sz="1500">
                <a:effectLst/>
              </a:defRPr>
            </a:lvl1pPr>
            <a:lvl2pPr>
              <a:defRPr sz="1500">
                <a:effectLst/>
              </a:defRPr>
            </a:lvl2pPr>
            <a:lvl3pPr>
              <a:defRPr sz="1500">
                <a:effectLst/>
              </a:defRPr>
            </a:lvl3pPr>
            <a:lvl4pPr>
              <a:defRPr sz="1500">
                <a:effectLst/>
              </a:defRPr>
            </a:lvl4pPr>
            <a:lvl5pPr>
              <a:defRPr sz="1500">
                <a:effectLst/>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7" name="Datumsplatzhalter 3"/>
          <p:cNvSpPr>
            <a:spLocks noGrp="1"/>
          </p:cNvSpPr>
          <p:nvPr>
            <p:ph type="dt" sz="half" idx="10"/>
          </p:nvPr>
        </p:nvSpPr>
        <p:spPr/>
        <p:txBody>
          <a:bodyPr/>
          <a:lstStyle>
            <a:lvl1pPr>
              <a:defRPr/>
            </a:lvl1pPr>
          </a:lstStyle>
          <a:p>
            <a:pPr>
              <a:defRPr/>
            </a:pPr>
            <a:fld id="{31DC5DE1-B9ED-4C1B-9124-D305D2CCA83D}" type="datetime1">
              <a:rPr lang="de-AT" smtClean="0"/>
              <a:t>16.09.2024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pPr>
              <a:defRPr/>
            </a:pPr>
            <a:fld id="{7437D8ED-DC26-47E1-8054-58302725B867}" type="slidenum">
              <a:rPr lang="en-GB"/>
              <a:pPr>
                <a:defRPr/>
              </a:pPr>
              <a:t>‹Nr.›</a:t>
            </a:fld>
            <a:endParaRPr lang="en-GB"/>
          </a:p>
        </p:txBody>
      </p:sp>
    </p:spTree>
    <p:extLst>
      <p:ext uri="{BB962C8B-B14F-4D97-AF65-F5344CB8AC3E}">
        <p14:creationId xmlns:p14="http://schemas.microsoft.com/office/powerpoint/2010/main" val="352547366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835150" y="404813"/>
            <a:ext cx="6829425" cy="7858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1027" name="Textplatzhalter 2"/>
          <p:cNvSpPr>
            <a:spLocks noGrp="1"/>
          </p:cNvSpPr>
          <p:nvPr>
            <p:ph type="body" idx="1"/>
          </p:nvPr>
        </p:nvSpPr>
        <p:spPr bwMode="auto">
          <a:xfrm>
            <a:off x="468313" y="162877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p:txBody>
      </p:sp>
      <p:sp>
        <p:nvSpPr>
          <p:cNvPr id="11"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eaLnBrk="1" fontAlgn="auto" hangingPunct="1">
              <a:spcBef>
                <a:spcPts val="0"/>
              </a:spcBef>
              <a:spcAft>
                <a:spcPts val="0"/>
              </a:spcAft>
              <a:defRPr sz="1200" b="0">
                <a:solidFill>
                  <a:schemeClr val="tx1">
                    <a:tint val="75000"/>
                  </a:schemeClr>
                </a:solidFill>
                <a:latin typeface="+mn-lt"/>
              </a:defRPr>
            </a:lvl1pPr>
          </a:lstStyle>
          <a:p>
            <a:pPr>
              <a:defRPr/>
            </a:pPr>
            <a:fld id="{9B6E5698-9DEA-4BE5-9250-06ECCB1FBCBA}" type="datetime1">
              <a:rPr lang="de-AT" smtClean="0"/>
              <a:t>16.09.2024</a:t>
            </a:fld>
            <a:endParaRPr lang="de-AT"/>
          </a:p>
        </p:txBody>
      </p:sp>
      <p:sp>
        <p:nvSpPr>
          <p:cNvPr id="12"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defRPr>
            </a:lvl1pPr>
          </a:lstStyle>
          <a:p>
            <a:pPr>
              <a:defRPr/>
            </a:pPr>
            <a:endParaRPr lang="de-AT"/>
          </a:p>
        </p:txBody>
      </p:sp>
      <p:sp>
        <p:nvSpPr>
          <p:cNvPr id="13"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tint val="75000"/>
                  </a:schemeClr>
                </a:solidFill>
                <a:latin typeface="+mn-lt"/>
              </a:defRPr>
            </a:lvl1pPr>
          </a:lstStyle>
          <a:p>
            <a:pPr>
              <a:defRPr/>
            </a:pPr>
            <a:fld id="{9F2C4E7C-226B-4E2B-BF33-AC85ABBE22A9}" type="slidenum">
              <a:rPr lang="de-AT"/>
              <a:pPr>
                <a:defRPr/>
              </a:pPr>
              <a:t>‹Nr.›</a:t>
            </a:fld>
            <a:endParaRPr lang="de-AT"/>
          </a:p>
        </p:txBody>
      </p:sp>
      <p:pic>
        <p:nvPicPr>
          <p:cNvPr id="3079" name="Bild 15" descr="E:\EPI Logo.e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549275"/>
            <a:ext cx="10398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ransition advClick="0" advTm="8000"/>
  <p:hf hdr="0" ftr="0" dt="0"/>
  <p:txStyles>
    <p:titleStyle>
      <a:lvl1pPr algn="l" rtl="0" eaLnBrk="0" fontAlgn="base" hangingPunct="0">
        <a:spcBef>
          <a:spcPct val="0"/>
        </a:spcBef>
        <a:spcAft>
          <a:spcPct val="0"/>
        </a:spcAft>
        <a:defRPr sz="3200" b="1" kern="1200">
          <a:solidFill>
            <a:schemeClr val="tx1"/>
          </a:solidFill>
          <a:effectLst>
            <a:outerShdw blurRad="38100" dist="38100" dir="2700000" algn="tl">
              <a:srgbClr val="000000">
                <a:alpha val="43137"/>
              </a:srgbClr>
            </a:outerShdw>
          </a:effectLst>
          <a:latin typeface="Arial" charset="0"/>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mailto:werner.froehling@swisskrono.com" TargetMode="External"/><Relationship Id="rId2" Type="http://schemas.openxmlformats.org/officeDocument/2006/relationships/hyperlink" Target="mailto:rosenich@rosenich.com" TargetMode="External"/><Relationship Id="rId1" Type="http://schemas.openxmlformats.org/officeDocument/2006/relationships/slideLayout" Target="../slideLayouts/slideLayout3.xml"/><Relationship Id="rId5" Type="http://schemas.openxmlformats.org/officeDocument/2006/relationships/hyperlink" Target="https://www.epo.org/en/legal/official-journal/2022/etc/se1/p142.html" TargetMode="External"/><Relationship Id="rId4" Type="http://schemas.openxmlformats.org/officeDocument/2006/relationships/hyperlink" Target="https://www.epo.org/en/legal/official-journal/2022/06/a61.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a:t>
            </a:fld>
            <a:endParaRPr lang="de-AT" dirty="0"/>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480470"/>
            <a:ext cx="8820470"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lang="de-CH" sz="2400" i="0" u="none" strike="noStrike" baseline="0" dirty="0">
                <a:latin typeface="CIDFont+F1"/>
              </a:rPr>
              <a:t>ONLINE CONFERENCE 17. September 2024</a:t>
            </a:r>
          </a:p>
          <a:p>
            <a:pPr algn="l"/>
            <a:r>
              <a:rPr lang="en-US" sz="2400" i="0" u="none" strike="noStrike" baseline="0" dirty="0">
                <a:latin typeface="CIDFont+F1"/>
              </a:rPr>
              <a:t>ORGANIZED BY THE HUNGARIAN CHAMBER OF PATENT </a:t>
            </a:r>
            <a:r>
              <a:rPr lang="de-CH" sz="2400" i="0" u="none" strike="noStrike" baseline="0" dirty="0">
                <a:latin typeface="CIDFont+F1"/>
              </a:rPr>
              <a:t>ATTORNEYS </a:t>
            </a:r>
          </a:p>
          <a:p>
            <a:pPr algn="l"/>
            <a:endParaRPr lang="de-CH" sz="1800" b="0" dirty="0">
              <a:solidFill>
                <a:srgbClr val="002060"/>
              </a:solidFill>
              <a:latin typeface="CIDFont+F1"/>
            </a:endParaRPr>
          </a:p>
          <a:p>
            <a:pPr algn="l"/>
            <a:r>
              <a:rPr lang="de-CH" sz="2200" b="0" i="0" u="none" strike="noStrike" baseline="0" dirty="0" err="1">
                <a:latin typeface="CIDFont+F1"/>
              </a:rPr>
              <a:t>Presentation</a:t>
            </a:r>
            <a:r>
              <a:rPr lang="de-CH" sz="2200" b="0" i="0" u="none" strike="noStrike" baseline="0" dirty="0">
                <a:latin typeface="CIDFont+F1"/>
              </a:rPr>
              <a:t> of </a:t>
            </a:r>
            <a:r>
              <a:rPr lang="de-CH" sz="2200" b="0" i="0" u="none" strike="noStrike" baseline="0" dirty="0" err="1">
                <a:latin typeface="CIDFont+F1"/>
              </a:rPr>
              <a:t>the</a:t>
            </a:r>
            <a:r>
              <a:rPr lang="de-CH" sz="2200" b="0" i="0" u="none" strike="noStrike" baseline="0" dirty="0">
                <a:latin typeface="CIDFont+F1"/>
              </a:rPr>
              <a:t> Chairperson of </a:t>
            </a:r>
            <a:r>
              <a:rPr lang="de-CH" sz="2200" b="0" i="0" u="none" strike="noStrike" baseline="0" dirty="0" err="1">
                <a:latin typeface="CIDFont+F1"/>
              </a:rPr>
              <a:t>the</a:t>
            </a:r>
            <a:r>
              <a:rPr lang="de-CH" sz="2200" b="0" i="0" u="none" strike="noStrike" baseline="0" dirty="0">
                <a:latin typeface="CIDFont+F1"/>
              </a:rPr>
              <a:t> epi Disciplinary Committee </a:t>
            </a:r>
          </a:p>
          <a:p>
            <a:pPr algn="l"/>
            <a:endParaRPr lang="de-CH" sz="2200" b="0" dirty="0">
              <a:latin typeface="CIDFont+F1"/>
            </a:endParaRPr>
          </a:p>
          <a:p>
            <a:pPr algn="l"/>
            <a:r>
              <a:rPr lang="en-US" sz="2200" i="0" u="none" strike="noStrike" baseline="0" dirty="0">
                <a:latin typeface="CIDFont+F1"/>
              </a:rPr>
              <a:t>Disciplinary System within the European Patent Organization (</a:t>
            </a:r>
            <a:r>
              <a:rPr lang="en-US" sz="2200" i="0" u="none" strike="noStrike" baseline="0" dirty="0" err="1">
                <a:latin typeface="CIDFont+F1"/>
              </a:rPr>
              <a:t>EPOrg</a:t>
            </a:r>
            <a:r>
              <a:rPr lang="en-US" sz="2200" i="0" u="none" strike="noStrike" baseline="0" dirty="0">
                <a:latin typeface="CIDFont+F1"/>
              </a:rPr>
              <a:t>)</a:t>
            </a:r>
          </a:p>
          <a:p>
            <a:pPr algn="l"/>
            <a:r>
              <a:rPr lang="en-US" sz="2200" i="0" u="none" strike="noStrike" baseline="0" dirty="0">
                <a:latin typeface="CIDFont+F1"/>
              </a:rPr>
              <a:t>and some real cases against European Patent Attorneys before Disciplinary Bodies of the </a:t>
            </a:r>
            <a:r>
              <a:rPr lang="de-CH" sz="2200" i="0" u="none" strike="noStrike" baseline="0" dirty="0" err="1">
                <a:latin typeface="CIDFont+F1"/>
              </a:rPr>
              <a:t>EPOrg</a:t>
            </a:r>
            <a:r>
              <a:rPr lang="de-CH" sz="2200" i="0" u="none" strike="noStrike" baseline="0" dirty="0">
                <a:latin typeface="CIDFont+F1"/>
              </a:rPr>
              <a:t> </a:t>
            </a: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39882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10</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5" name="TextBox 2">
            <a:extLst>
              <a:ext uri="{FF2B5EF4-FFF2-40B4-BE49-F238E27FC236}">
                <a16:creationId xmlns:a16="http://schemas.microsoft.com/office/drawing/2014/main" id="{00FA4E67-3245-496C-B086-EA2AFFE1BE45}"/>
              </a:ext>
            </a:extLst>
          </p:cNvPr>
          <p:cNvSpPr txBox="1"/>
          <p:nvPr/>
        </p:nvSpPr>
        <p:spPr>
          <a:xfrm>
            <a:off x="0" y="1243052"/>
            <a:ext cx="10536702" cy="5878532"/>
          </a:xfrm>
          <a:prstGeom prst="rect">
            <a:avLst/>
          </a:prstGeom>
          <a:noFill/>
        </p:spPr>
        <p:txBody>
          <a:bodyPr wrap="square" rtlCol="0">
            <a:spAutoFit/>
          </a:bodyPr>
          <a:lstStyle/>
          <a:p>
            <a:pPr algn="ctr"/>
            <a:r>
              <a:rPr lang="en-US" sz="1800" b="1" dirty="0"/>
              <a:t>Powers and Responsibilities of the Disciplinary Committee</a:t>
            </a:r>
          </a:p>
          <a:p>
            <a:endParaRPr lang="en-US" sz="1800" dirty="0"/>
          </a:p>
          <a:p>
            <a:r>
              <a:rPr lang="en-US" sz="1800" dirty="0"/>
              <a:t>As provisioned in Article 6 of the Regulation on Discipline in a clear statement, </a:t>
            </a:r>
          </a:p>
          <a:p>
            <a:r>
              <a:rPr lang="en-US" sz="1800" dirty="0"/>
              <a:t>The Disciplinary Committee </a:t>
            </a:r>
            <a:r>
              <a:rPr lang="en-US" sz="1800" b="1" u="sng" dirty="0"/>
              <a:t>shall consider any alleged breach</a:t>
            </a:r>
            <a:r>
              <a:rPr lang="en-US" sz="1800" dirty="0"/>
              <a:t> of the Rules of </a:t>
            </a:r>
          </a:p>
          <a:p>
            <a:r>
              <a:rPr lang="en-US" sz="1800" dirty="0"/>
              <a:t>Professional Conduct which may be brought to its notice in writing. </a:t>
            </a:r>
          </a:p>
          <a:p>
            <a:endParaRPr lang="en-US" sz="1800" dirty="0"/>
          </a:p>
          <a:p>
            <a:r>
              <a:rPr lang="en-US" sz="1800" dirty="0"/>
              <a:t>After making the necessary inquiries and examination of the alleged breach, DC </a:t>
            </a:r>
          </a:p>
          <a:p>
            <a:r>
              <a:rPr lang="en-US" sz="1800" dirty="0"/>
              <a:t>can decide either to:</a:t>
            </a:r>
          </a:p>
          <a:p>
            <a:pPr marL="274320" indent="-457200"/>
            <a:br>
              <a:rPr lang="en-US" sz="1800" dirty="0"/>
            </a:br>
            <a:r>
              <a:rPr lang="en-US" sz="1800" dirty="0"/>
              <a:t>(a) dismiss the matter;</a:t>
            </a:r>
          </a:p>
          <a:p>
            <a:pPr marL="274320" indent="-457200"/>
            <a:br>
              <a:rPr lang="en-US" sz="1800" dirty="0"/>
            </a:br>
            <a:r>
              <a:rPr lang="en-US" sz="1800" dirty="0"/>
              <a:t>(b) issue a warning or reprimand, or </a:t>
            </a:r>
          </a:p>
          <a:p>
            <a:pPr marL="274320" indent="-914400"/>
            <a:br>
              <a:rPr lang="en-US" sz="1800" dirty="0"/>
            </a:br>
            <a:r>
              <a:rPr lang="en-US" sz="1800" dirty="0"/>
              <a:t>(c) refer the matter, together with the relevant papers, to the Disciplinary Board </a:t>
            </a:r>
          </a:p>
          <a:p>
            <a:pPr marL="274320" indent="-914400"/>
            <a:r>
              <a:rPr lang="en-US" sz="1800" dirty="0"/>
              <a:t>     of the European Patent Office. In that case the DB decides final for the first </a:t>
            </a:r>
          </a:p>
          <a:p>
            <a:pPr marL="274320" indent="-914400"/>
            <a:r>
              <a:rPr lang="en-US" sz="1800" dirty="0"/>
              <a:t>	instance.</a:t>
            </a:r>
          </a:p>
          <a:p>
            <a:pPr marL="274320" indent="-914400"/>
            <a:r>
              <a:rPr lang="en-US" sz="1800" dirty="0"/>
              <a:t>Appeal at </a:t>
            </a:r>
            <a:r>
              <a:rPr lang="en-US" sz="1800" dirty="0" err="1"/>
              <a:t>DBoA</a:t>
            </a:r>
            <a:r>
              <a:rPr lang="en-US" sz="1800" dirty="0"/>
              <a:t> is possible for the Presidents and the </a:t>
            </a:r>
            <a:r>
              <a:rPr lang="en-US" sz="1800" dirty="0" err="1"/>
              <a:t>Defendend</a:t>
            </a:r>
            <a:r>
              <a:rPr lang="en-US" sz="1800" dirty="0"/>
              <a:t> </a:t>
            </a:r>
          </a:p>
          <a:p>
            <a:pPr marL="274320" indent="-914400"/>
            <a:br>
              <a:rPr lang="en-US" sz="1800" dirty="0"/>
            </a:br>
            <a:br>
              <a:rPr lang="en-US" sz="2000" dirty="0"/>
            </a:br>
            <a:r>
              <a:rPr lang="en-US" dirty="0"/>
              <a:t> </a:t>
            </a:r>
          </a:p>
        </p:txBody>
      </p:sp>
    </p:spTree>
    <p:extLst>
      <p:ext uri="{BB962C8B-B14F-4D97-AF65-F5344CB8AC3E}">
        <p14:creationId xmlns:p14="http://schemas.microsoft.com/office/powerpoint/2010/main" val="277944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11</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2673985"/>
            <a:ext cx="8820470" cy="155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a:lnSpc>
                <a:spcPct val="150000"/>
              </a:lnSpc>
              <a:spcAft>
                <a:spcPts val="800"/>
              </a:spcAf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altLang="de-DE" sz="2200" b="0" dirty="0">
              <a:latin typeface="Arial" panose="020B0604020202020204" pitchFamily="34" charset="0"/>
              <a:ea typeface="Calibri" panose="020F050202020403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BACB4EA9-8E8D-42C5-A79E-10CB4AC8FD3E}"/>
              </a:ext>
            </a:extLst>
          </p:cNvPr>
          <p:cNvSpPr txBox="1">
            <a:spLocks/>
          </p:cNvSpPr>
          <p:nvPr/>
        </p:nvSpPr>
        <p:spPr bwMode="auto">
          <a:xfrm>
            <a:off x="107504" y="1844824"/>
            <a:ext cx="8352928" cy="343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de-CH" sz="2400" dirty="0" err="1">
                <a:effectLst/>
              </a:rPr>
              <a:t>Past</a:t>
            </a:r>
            <a:r>
              <a:rPr lang="de-CH" sz="2400" dirty="0">
                <a:effectLst/>
              </a:rPr>
              <a:t> Annual Meeting of </a:t>
            </a:r>
            <a:r>
              <a:rPr lang="de-CH" sz="2400" dirty="0" err="1">
                <a:effectLst/>
              </a:rPr>
              <a:t>the</a:t>
            </a:r>
            <a:r>
              <a:rPr lang="de-CH" sz="2400" dirty="0">
                <a:effectLst/>
              </a:rPr>
              <a:t> DC</a:t>
            </a:r>
          </a:p>
          <a:p>
            <a:pPr marL="457200" lvl="1" indent="0">
              <a:buNone/>
            </a:pPr>
            <a:r>
              <a:rPr lang="en-US" b="0" kern="50" dirty="0">
                <a:effectLst/>
                <a:latin typeface="+mj-lt"/>
                <a:ea typeface="Arial Unicode MS"/>
                <a:cs typeface="Arial Unicode MS"/>
              </a:rPr>
              <a:t>Training topic:</a:t>
            </a:r>
          </a:p>
          <a:p>
            <a:pPr marL="457200" lvl="1" indent="0">
              <a:buNone/>
            </a:pPr>
            <a:r>
              <a:rPr lang="en-US" b="0" kern="50" dirty="0">
                <a:effectLst/>
                <a:latin typeface="+mj-lt"/>
                <a:ea typeface="Arial Unicode MS"/>
                <a:cs typeface="Arial Unicode MS"/>
              </a:rPr>
              <a:t>Training on the topic “Conflict of Interest”</a:t>
            </a:r>
          </a:p>
          <a:p>
            <a:pPr marL="457200" lvl="1" indent="0">
              <a:buNone/>
            </a:pPr>
            <a:r>
              <a:rPr lang="en-US" b="0" kern="50" dirty="0">
                <a:effectLst/>
                <a:latin typeface="+mj-lt"/>
                <a:ea typeface="Arial Unicode MS"/>
                <a:cs typeface="Arial Unicode MS"/>
              </a:rPr>
              <a:t>Nanno Lenz and Gunnar Meyer</a:t>
            </a:r>
          </a:p>
          <a:p>
            <a:pPr marL="457200" lvl="1" indent="0">
              <a:buNone/>
            </a:pPr>
            <a:r>
              <a:rPr lang="en-US" b="0" kern="50" dirty="0">
                <a:effectLst/>
                <a:latin typeface="+mj-lt"/>
                <a:ea typeface="Arial Unicode MS"/>
                <a:cs typeface="Arial Unicode MS"/>
              </a:rPr>
              <a:t>The NO perspective of a “relatively small country”</a:t>
            </a:r>
          </a:p>
          <a:p>
            <a:pPr marL="457200" lvl="1" indent="0">
              <a:buNone/>
            </a:pPr>
            <a:r>
              <a:rPr lang="en-US" b="0" kern="50" dirty="0">
                <a:effectLst/>
                <a:latin typeface="+mj-lt"/>
                <a:ea typeface="Arial Unicode MS"/>
                <a:cs typeface="Arial Unicode MS"/>
              </a:rPr>
              <a:t>The DE perspective of a “relatively large country”</a:t>
            </a:r>
          </a:p>
          <a:p>
            <a:pPr marL="457200" lvl="1" indent="0">
              <a:buNone/>
            </a:pPr>
            <a:r>
              <a:rPr lang="en-US" b="0" kern="50" dirty="0">
                <a:effectLst/>
                <a:latin typeface="+mj-lt"/>
                <a:ea typeface="Arial Unicode MS"/>
                <a:cs typeface="Arial Unicode MS"/>
              </a:rPr>
              <a:t>epi DC Chambers needs to find the right perspective for the individual case. </a:t>
            </a:r>
          </a:p>
          <a:p>
            <a:pPr marL="457200" lvl="1" indent="0">
              <a:buNone/>
            </a:pPr>
            <a:r>
              <a:rPr lang="en-US" b="0" kern="50" dirty="0">
                <a:effectLst/>
                <a:latin typeface="+mj-lt"/>
                <a:ea typeface="Arial Unicode MS"/>
                <a:cs typeface="Arial Unicode MS"/>
              </a:rPr>
              <a:t>The papers are available for interested Board Members</a:t>
            </a:r>
            <a:endParaRPr lang="de-CH" b="0" kern="50" dirty="0">
              <a:effectLst/>
              <a:latin typeface="+mj-lt"/>
              <a:ea typeface="Arial Unicode MS"/>
              <a:cs typeface="Arial Unicode MS"/>
            </a:endParaRPr>
          </a:p>
          <a:p>
            <a:pPr marL="457200" lvl="1" indent="0">
              <a:buFont typeface="Arial" charset="0"/>
              <a:buNone/>
            </a:pPr>
            <a:endParaRPr lang="en-GB" sz="1800" kern="50" dirty="0">
              <a:effectLst/>
              <a:latin typeface="Arial" panose="020B0604020202020204" pitchFamily="34" charset="0"/>
              <a:ea typeface="Arial Unicode MS"/>
            </a:endParaRPr>
          </a:p>
          <a:p>
            <a:pPr marL="457200" lvl="1" indent="0">
              <a:buFont typeface="Arial" charset="0"/>
              <a:buNone/>
            </a:pPr>
            <a:endParaRPr lang="de-CH" sz="2400" b="0" dirty="0">
              <a:effectLst/>
            </a:endParaRPr>
          </a:p>
          <a:p>
            <a:pPr marL="457200" lvl="1" indent="0">
              <a:buFont typeface="Arial" charset="0"/>
              <a:buNone/>
            </a:pPr>
            <a:endParaRPr lang="de-LI" sz="2400" b="0" dirty="0">
              <a:effectLst/>
            </a:endParaRPr>
          </a:p>
          <a:p>
            <a:pPr lvl="1">
              <a:buFont typeface="Wingdings" pitchFamily="2" charset="2"/>
              <a:buChar char="§"/>
            </a:pPr>
            <a:endParaRPr lang="de-CH" sz="2400" b="0" dirty="0">
              <a:effectLst/>
            </a:endParaRPr>
          </a:p>
        </p:txBody>
      </p:sp>
    </p:spTree>
    <p:extLst>
      <p:ext uri="{BB962C8B-B14F-4D97-AF65-F5344CB8AC3E}">
        <p14:creationId xmlns:p14="http://schemas.microsoft.com/office/powerpoint/2010/main" val="262940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12</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2673985"/>
            <a:ext cx="8820470" cy="1553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a:lnSpc>
                <a:spcPct val="150000"/>
              </a:lnSpc>
              <a:spcAft>
                <a:spcPts val="800"/>
              </a:spcAf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US" altLang="de-DE" sz="2200" b="0" dirty="0">
              <a:latin typeface="Arial" panose="020B0604020202020204" pitchFamily="34" charset="0"/>
              <a:ea typeface="Calibri" panose="020F0502020204030204" pitchFamily="34" charset="0"/>
              <a:cs typeface="Arial" panose="020B0604020202020204" pitchFamily="34" charset="0"/>
            </a:endParaRPr>
          </a:p>
        </p:txBody>
      </p:sp>
      <p:sp>
        <p:nvSpPr>
          <p:cNvPr id="6" name="Untertitel 2">
            <a:extLst>
              <a:ext uri="{FF2B5EF4-FFF2-40B4-BE49-F238E27FC236}">
                <a16:creationId xmlns:a16="http://schemas.microsoft.com/office/drawing/2014/main" id="{BACB4EA9-8E8D-42C5-A79E-10CB4AC8FD3E}"/>
              </a:ext>
            </a:extLst>
          </p:cNvPr>
          <p:cNvSpPr txBox="1">
            <a:spLocks/>
          </p:cNvSpPr>
          <p:nvPr/>
        </p:nvSpPr>
        <p:spPr bwMode="auto">
          <a:xfrm>
            <a:off x="107504" y="1844824"/>
            <a:ext cx="8352928" cy="3433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de-CH" sz="2400" dirty="0" err="1">
                <a:effectLst/>
              </a:rPr>
              <a:t>Past</a:t>
            </a:r>
            <a:r>
              <a:rPr lang="de-CH" sz="2400" dirty="0">
                <a:effectLst/>
              </a:rPr>
              <a:t> Annual Meeting of </a:t>
            </a:r>
            <a:r>
              <a:rPr lang="de-CH" sz="2400" dirty="0" err="1">
                <a:effectLst/>
              </a:rPr>
              <a:t>the</a:t>
            </a:r>
            <a:r>
              <a:rPr lang="de-CH" sz="2400" dirty="0">
                <a:effectLst/>
              </a:rPr>
              <a:t> DC</a:t>
            </a:r>
          </a:p>
          <a:p>
            <a:pPr marL="457200" lvl="1" indent="0">
              <a:buFont typeface="Arial" charset="0"/>
              <a:buNone/>
            </a:pPr>
            <a:endParaRPr lang="en-GB" sz="1800" kern="50" dirty="0">
              <a:effectLst/>
              <a:latin typeface="Arial" panose="020B0604020202020204" pitchFamily="34" charset="0"/>
              <a:ea typeface="Arial Unicode MS"/>
            </a:endParaRPr>
          </a:p>
          <a:p>
            <a:pPr marL="457200" lvl="1" indent="0">
              <a:buFont typeface="Arial" charset="0"/>
              <a:buNone/>
            </a:pPr>
            <a:endParaRPr lang="de-CH" sz="2400" b="0" dirty="0">
              <a:effectLst/>
            </a:endParaRPr>
          </a:p>
          <a:p>
            <a:pPr marL="457200" lvl="1" indent="0">
              <a:buFont typeface="Arial" charset="0"/>
              <a:buNone/>
            </a:pPr>
            <a:endParaRPr lang="de-LI" sz="2400" b="0" dirty="0">
              <a:effectLst/>
            </a:endParaRPr>
          </a:p>
          <a:p>
            <a:pPr lvl="1">
              <a:buFont typeface="Wingdings" pitchFamily="2" charset="2"/>
              <a:buChar char="§"/>
            </a:pPr>
            <a:endParaRPr lang="de-CH" sz="2400" b="0" dirty="0">
              <a:effectLst/>
            </a:endParaRPr>
          </a:p>
        </p:txBody>
      </p:sp>
      <p:pic>
        <p:nvPicPr>
          <p:cNvPr id="3" name="Grafik 2">
            <a:extLst>
              <a:ext uri="{FF2B5EF4-FFF2-40B4-BE49-F238E27FC236}">
                <a16:creationId xmlns:a16="http://schemas.microsoft.com/office/drawing/2014/main" id="{EA28FA6C-323A-4989-B0D6-74C1FBB58B7B}"/>
              </a:ext>
            </a:extLst>
          </p:cNvPr>
          <p:cNvPicPr>
            <a:picLocks noChangeAspect="1"/>
          </p:cNvPicPr>
          <p:nvPr/>
        </p:nvPicPr>
        <p:blipFill>
          <a:blip r:embed="rId2"/>
          <a:stretch>
            <a:fillRect/>
          </a:stretch>
        </p:blipFill>
        <p:spPr>
          <a:xfrm>
            <a:off x="683568" y="2236415"/>
            <a:ext cx="6302286" cy="3928889"/>
          </a:xfrm>
          <a:prstGeom prst="rect">
            <a:avLst/>
          </a:prstGeom>
        </p:spPr>
      </p:pic>
    </p:spTree>
    <p:extLst>
      <p:ext uri="{BB962C8B-B14F-4D97-AF65-F5344CB8AC3E}">
        <p14:creationId xmlns:p14="http://schemas.microsoft.com/office/powerpoint/2010/main" val="159336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13</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9" name="Textfeld 8">
            <a:extLst>
              <a:ext uri="{FF2B5EF4-FFF2-40B4-BE49-F238E27FC236}">
                <a16:creationId xmlns:a16="http://schemas.microsoft.com/office/drawing/2014/main" id="{3E9B68B9-3D99-47C1-A6C1-6F74A2D13CE9}"/>
              </a:ext>
            </a:extLst>
          </p:cNvPr>
          <p:cNvSpPr txBox="1"/>
          <p:nvPr/>
        </p:nvSpPr>
        <p:spPr>
          <a:xfrm>
            <a:off x="1187624" y="1219821"/>
            <a:ext cx="7416824" cy="461665"/>
          </a:xfrm>
          <a:prstGeom prst="rect">
            <a:avLst/>
          </a:prstGeom>
          <a:noFill/>
        </p:spPr>
        <p:txBody>
          <a:bodyPr wrap="square">
            <a:spAutoFit/>
          </a:bodyPr>
          <a:lstStyle/>
          <a:p>
            <a:r>
              <a:rPr lang="en-GB" sz="2400" dirty="0"/>
              <a:t>Backend – case details Registrars </a:t>
            </a:r>
            <a:endParaRPr lang="de-CH" sz="2400" dirty="0"/>
          </a:p>
        </p:txBody>
      </p:sp>
      <p:pic>
        <p:nvPicPr>
          <p:cNvPr id="10" name="Grafik 9">
            <a:extLst>
              <a:ext uri="{FF2B5EF4-FFF2-40B4-BE49-F238E27FC236}">
                <a16:creationId xmlns:a16="http://schemas.microsoft.com/office/drawing/2014/main" id="{AFC321F4-0D40-4462-A682-CEB6549A39BB}"/>
              </a:ext>
            </a:extLst>
          </p:cNvPr>
          <p:cNvPicPr>
            <a:picLocks noChangeAspect="1"/>
          </p:cNvPicPr>
          <p:nvPr/>
        </p:nvPicPr>
        <p:blipFill>
          <a:blip r:embed="rId2"/>
          <a:stretch>
            <a:fillRect/>
          </a:stretch>
        </p:blipFill>
        <p:spPr>
          <a:xfrm>
            <a:off x="4474332" y="2465368"/>
            <a:ext cx="3348372" cy="2638242"/>
          </a:xfrm>
          <a:prstGeom prst="rect">
            <a:avLst/>
          </a:prstGeom>
        </p:spPr>
      </p:pic>
      <p:pic>
        <p:nvPicPr>
          <p:cNvPr id="11" name="Grafik 10">
            <a:extLst>
              <a:ext uri="{FF2B5EF4-FFF2-40B4-BE49-F238E27FC236}">
                <a16:creationId xmlns:a16="http://schemas.microsoft.com/office/drawing/2014/main" id="{4DED24CD-6FBB-4512-A115-49C1B1827185}"/>
              </a:ext>
            </a:extLst>
          </p:cNvPr>
          <p:cNvPicPr>
            <a:picLocks noChangeAspect="1"/>
          </p:cNvPicPr>
          <p:nvPr/>
        </p:nvPicPr>
        <p:blipFill>
          <a:blip r:embed="rId3"/>
          <a:stretch>
            <a:fillRect/>
          </a:stretch>
        </p:blipFill>
        <p:spPr>
          <a:xfrm>
            <a:off x="299121" y="2465368"/>
            <a:ext cx="3840831" cy="2733768"/>
          </a:xfrm>
          <a:prstGeom prst="rect">
            <a:avLst/>
          </a:prstGeom>
        </p:spPr>
      </p:pic>
      <p:sp>
        <p:nvSpPr>
          <p:cNvPr id="12" name="Text Placeholder 7">
            <a:extLst>
              <a:ext uri="{FF2B5EF4-FFF2-40B4-BE49-F238E27FC236}">
                <a16:creationId xmlns:a16="http://schemas.microsoft.com/office/drawing/2014/main" id="{78BA5DD3-88A5-49F1-BCBE-2497A64ABF4E}"/>
              </a:ext>
            </a:extLst>
          </p:cNvPr>
          <p:cNvSpPr txBox="1">
            <a:spLocks/>
          </p:cNvSpPr>
          <p:nvPr/>
        </p:nvSpPr>
        <p:spPr bwMode="auto">
          <a:xfrm>
            <a:off x="359532" y="1731764"/>
            <a:ext cx="8229600" cy="339447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GB" b="0"/>
              <a:t>Assignment of a DC case with all details and deadlines</a:t>
            </a:r>
            <a:endParaRPr lang="en-GB" b="0">
              <a:effectLst/>
            </a:endParaRPr>
          </a:p>
          <a:p>
            <a:pPr>
              <a:buFont typeface="Arial" charset="0"/>
              <a:buNone/>
            </a:pPr>
            <a:endParaRPr lang="en-GB" b="0" dirty="0">
              <a:effectLst/>
            </a:endParaRPr>
          </a:p>
        </p:txBody>
      </p:sp>
    </p:spTree>
    <p:extLst>
      <p:ext uri="{BB962C8B-B14F-4D97-AF65-F5344CB8AC3E}">
        <p14:creationId xmlns:p14="http://schemas.microsoft.com/office/powerpoint/2010/main" val="38661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14</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9" name="Textfeld 8">
            <a:extLst>
              <a:ext uri="{FF2B5EF4-FFF2-40B4-BE49-F238E27FC236}">
                <a16:creationId xmlns:a16="http://schemas.microsoft.com/office/drawing/2014/main" id="{3E9B68B9-3D99-47C1-A6C1-6F74A2D13CE9}"/>
              </a:ext>
            </a:extLst>
          </p:cNvPr>
          <p:cNvSpPr txBox="1"/>
          <p:nvPr/>
        </p:nvSpPr>
        <p:spPr>
          <a:xfrm>
            <a:off x="1187624" y="1219821"/>
            <a:ext cx="7416824" cy="461665"/>
          </a:xfrm>
          <a:prstGeom prst="rect">
            <a:avLst/>
          </a:prstGeom>
          <a:noFill/>
        </p:spPr>
        <p:txBody>
          <a:bodyPr wrap="square">
            <a:spAutoFit/>
          </a:bodyPr>
          <a:lstStyle/>
          <a:p>
            <a:r>
              <a:rPr lang="en-GB" sz="2400" dirty="0"/>
              <a:t>Backend – case details Registrars </a:t>
            </a:r>
            <a:endParaRPr lang="de-CH" sz="2400" dirty="0"/>
          </a:p>
        </p:txBody>
      </p:sp>
      <p:sp>
        <p:nvSpPr>
          <p:cNvPr id="8" name="Text Placeholder 7">
            <a:extLst>
              <a:ext uri="{FF2B5EF4-FFF2-40B4-BE49-F238E27FC236}">
                <a16:creationId xmlns:a16="http://schemas.microsoft.com/office/drawing/2014/main" id="{F0B4F8A5-E7D6-4CF5-8AD1-63DE6805A318}"/>
              </a:ext>
            </a:extLst>
          </p:cNvPr>
          <p:cNvSpPr txBox="1">
            <a:spLocks/>
          </p:cNvSpPr>
          <p:nvPr/>
        </p:nvSpPr>
        <p:spPr bwMode="auto">
          <a:xfrm>
            <a:off x="479376" y="1628775"/>
            <a:ext cx="10972800" cy="45259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effectLst>
                  <a:outerShdw blurRad="38100" dist="38100" dir="2700000" algn="tl">
                    <a:srgbClr val="000000">
                      <a:alpha val="43137"/>
                    </a:srgbClr>
                  </a:outerShdw>
                </a:effectLst>
                <a:latin typeface="Arial" charset="0"/>
                <a:ea typeface="+mn-ea"/>
                <a:cs typeface="+mn-cs"/>
              </a:defRPr>
            </a:lvl1pPr>
            <a:lvl2pPr marL="742950" indent="-285750" algn="l" rtl="0" eaLnBrk="0" fontAlgn="base" hangingPunct="0">
              <a:spcBef>
                <a:spcPct val="20000"/>
              </a:spcBef>
              <a:spcAft>
                <a:spcPct val="0"/>
              </a:spcAft>
              <a:buFont typeface="Arial" charset="0"/>
              <a:buChar char="–"/>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effectLst>
                  <a:outerShdw blurRad="38100" dist="38100" dir="2700000" algn="tl">
                    <a:srgbClr val="000000">
                      <a:alpha val="43137"/>
                    </a:srgbClr>
                  </a:outerShdw>
                </a:effectLst>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Arial" charset="0"/>
              <a:buNone/>
            </a:pPr>
            <a:r>
              <a:rPr lang="en-GB" b="0"/>
              <a:t>Track of any action in the system:</a:t>
            </a:r>
            <a:endParaRPr lang="en-GB" b="0">
              <a:effectLst/>
            </a:endParaRPr>
          </a:p>
          <a:p>
            <a:pPr marL="457200" indent="-457200">
              <a:buFont typeface="Arial" charset="0"/>
              <a:buNone/>
            </a:pPr>
            <a:endParaRPr lang="en-GB" b="0" dirty="0">
              <a:effectLst/>
            </a:endParaRPr>
          </a:p>
        </p:txBody>
      </p:sp>
      <p:pic>
        <p:nvPicPr>
          <p:cNvPr id="13" name="Grafik 12">
            <a:extLst>
              <a:ext uri="{FF2B5EF4-FFF2-40B4-BE49-F238E27FC236}">
                <a16:creationId xmlns:a16="http://schemas.microsoft.com/office/drawing/2014/main" id="{D7D81718-2CC5-46AD-B2E1-9CFE3233A913}"/>
              </a:ext>
            </a:extLst>
          </p:cNvPr>
          <p:cNvPicPr>
            <a:picLocks noChangeAspect="1"/>
          </p:cNvPicPr>
          <p:nvPr/>
        </p:nvPicPr>
        <p:blipFill>
          <a:blip r:embed="rId2"/>
          <a:stretch>
            <a:fillRect/>
          </a:stretch>
        </p:blipFill>
        <p:spPr>
          <a:xfrm>
            <a:off x="1055440" y="2132856"/>
            <a:ext cx="7608168" cy="3880986"/>
          </a:xfrm>
          <a:prstGeom prst="rect">
            <a:avLst/>
          </a:prstGeom>
        </p:spPr>
      </p:pic>
    </p:spTree>
    <p:extLst>
      <p:ext uri="{BB962C8B-B14F-4D97-AF65-F5344CB8AC3E}">
        <p14:creationId xmlns:p14="http://schemas.microsoft.com/office/powerpoint/2010/main" val="134695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15</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2204019"/>
            <a:ext cx="8820470"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de-DE" sz="22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altLang="de-DE" sz="2400" dirty="0">
                <a:latin typeface="Arial" panose="020B0604020202020204" pitchFamily="34" charset="0"/>
                <a:ea typeface="Calibri" panose="020F0502020204030204" pitchFamily="34" charset="0"/>
                <a:cs typeface="Arial" panose="020B0604020202020204" pitchFamily="34" charset="0"/>
              </a:rPr>
              <a:t>S</a:t>
            </a:r>
            <a:r>
              <a:rPr kumimoji="0" lang="en-US" altLang="de-DE" sz="24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tatistical information about </a:t>
            </a:r>
            <a:r>
              <a:rPr lang="en-US" altLang="de-DE" sz="2400" dirty="0">
                <a:latin typeface="Arial" panose="020B0604020202020204" pitchFamily="34" charset="0"/>
                <a:ea typeface="Calibri" panose="020F0502020204030204" pitchFamily="34" charset="0"/>
                <a:cs typeface="Arial" panose="020B0604020202020204" pitchFamily="34" charset="0"/>
              </a:rPr>
              <a:t>current work</a:t>
            </a:r>
            <a:r>
              <a:rPr kumimoji="0" lang="en-US" altLang="de-DE" sz="24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altLang="de-DE" sz="2200" b="0" dirty="0">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de-DE" sz="2200" b="0" dirty="0">
                <a:latin typeface="Arial" panose="020B0604020202020204" pitchFamily="34" charset="0"/>
                <a:ea typeface="Calibri" panose="020F0502020204030204" pitchFamily="34" charset="0"/>
                <a:cs typeface="Arial" panose="020B0604020202020204" pitchFamily="34" charset="0"/>
              </a:rPr>
              <a:t>	</a:t>
            </a:r>
            <a:br>
              <a:rPr lang="en-US" altLang="de-DE" sz="2200" b="0" dirty="0">
                <a:latin typeface="Arial" panose="020B0604020202020204" pitchFamily="34" charset="0"/>
                <a:ea typeface="Calibri" panose="020F0502020204030204" pitchFamily="34" charset="0"/>
                <a:cs typeface="Arial" panose="020B0604020202020204" pitchFamily="34" charset="0"/>
              </a:rPr>
            </a:br>
            <a:r>
              <a:rPr lang="en-US" altLang="de-DE" sz="2200" b="0" dirty="0">
                <a:latin typeface="Arial" panose="020B0604020202020204" pitchFamily="34" charset="0"/>
                <a:ea typeface="Calibri" panose="020F0502020204030204" pitchFamily="34" charset="0"/>
                <a:cs typeface="Arial" panose="020B0604020202020204" pitchFamily="34" charset="0"/>
              </a:rPr>
              <a:t>	The Chambers of the DC treat currently 7 open cases two of 	them from 2023 and five of them from 2024. </a:t>
            </a:r>
            <a:br>
              <a:rPr lang="en-US" altLang="de-DE" sz="2200" b="0" dirty="0">
                <a:latin typeface="Arial" panose="020B0604020202020204" pitchFamily="34" charset="0"/>
                <a:ea typeface="Calibri" panose="020F0502020204030204" pitchFamily="34" charset="0"/>
                <a:cs typeface="Arial" panose="020B0604020202020204" pitchFamily="34" charset="0"/>
              </a:rPr>
            </a:br>
            <a:endParaRPr lang="en-US" altLang="de-DE" sz="22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764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Placeholder 7"/>
          <p:cNvSpPr>
            <a:spLocks noGrp="1"/>
          </p:cNvSpPr>
          <p:nvPr>
            <p:ph type="body" idx="4294967295"/>
          </p:nvPr>
        </p:nvSpPr>
        <p:spPr>
          <a:xfrm>
            <a:off x="611560" y="1412776"/>
            <a:ext cx="7920880" cy="46085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None/>
            </a:pPr>
            <a:endParaRPr lang="en-US" altLang="de-DE" sz="1500" b="1" dirty="0">
              <a:effectLst/>
              <a:latin typeface="Arial" panose="020B0604020202020204" pitchFamily="34" charset="0"/>
              <a:ea typeface="Calibri" panose="020F0502020204030204" pitchFamily="34" charset="0"/>
              <a:cs typeface="Arial" panose="020B0604020202020204" pitchFamily="34" charset="0"/>
            </a:endParaRPr>
          </a:p>
          <a:p>
            <a:pPr marL="0" indent="0">
              <a:spcBef>
                <a:spcPct val="0"/>
              </a:spcBef>
              <a:buNone/>
            </a:pPr>
            <a:r>
              <a:rPr lang="en-US" altLang="de-DE" b="1" dirty="0">
                <a:effectLst/>
                <a:latin typeface="Arial" panose="020B0604020202020204" pitchFamily="34" charset="0"/>
                <a:ea typeface="Calibri" panose="020F0502020204030204" pitchFamily="34" charset="0"/>
                <a:cs typeface="Arial" panose="020B0604020202020204" pitchFamily="34" charset="0"/>
              </a:rPr>
              <a:t>Statistical information about appeals against DC-decisions 	</a:t>
            </a:r>
          </a:p>
          <a:p>
            <a:pPr marL="0" indent="0">
              <a:spcBef>
                <a:spcPct val="0"/>
              </a:spcBef>
              <a:buNone/>
            </a:pPr>
            <a:r>
              <a:rPr lang="en-US" altLang="de-DE" dirty="0">
                <a:effectLst/>
                <a:latin typeface="Arial" panose="020B0604020202020204" pitchFamily="34" charset="0"/>
                <a:ea typeface="Calibri" panose="020F0502020204030204" pitchFamily="34" charset="0"/>
                <a:cs typeface="Arial" panose="020B0604020202020204" pitchFamily="34" charset="0"/>
              </a:rPr>
              <a:t>	</a:t>
            </a:r>
            <a:br>
              <a:rPr lang="en-US" altLang="de-DE" dirty="0">
                <a:effectLst/>
                <a:latin typeface="Arial" panose="020B0604020202020204" pitchFamily="34" charset="0"/>
                <a:ea typeface="Calibri" panose="020F0502020204030204" pitchFamily="34" charset="0"/>
                <a:cs typeface="Arial" panose="020B0604020202020204" pitchFamily="34" charset="0"/>
              </a:rPr>
            </a:br>
            <a:r>
              <a:rPr lang="en-US" altLang="de-DE" dirty="0">
                <a:effectLst/>
                <a:latin typeface="Arial" panose="020B0604020202020204" pitchFamily="34" charset="0"/>
                <a:ea typeface="Calibri" panose="020F0502020204030204" pitchFamily="34" charset="0"/>
                <a:cs typeface="Arial" panose="020B0604020202020204" pitchFamily="34" charset="0"/>
              </a:rPr>
              <a:t>Out of the last 10 appealed cases (some double appealed):</a:t>
            </a:r>
          </a:p>
          <a:p>
            <a:pPr marL="0" indent="0">
              <a:spcBef>
                <a:spcPct val="0"/>
              </a:spcBef>
              <a:buNone/>
            </a:pPr>
            <a:br>
              <a:rPr lang="en-US" altLang="de-DE" dirty="0">
                <a:effectLst/>
                <a:latin typeface="Arial" panose="020B0604020202020204" pitchFamily="34" charset="0"/>
                <a:ea typeface="Calibri" panose="020F0502020204030204" pitchFamily="34" charset="0"/>
                <a:cs typeface="Arial" panose="020B0604020202020204" pitchFamily="34" charset="0"/>
              </a:rPr>
            </a:br>
            <a:r>
              <a:rPr lang="en-US" altLang="de-DE" dirty="0">
                <a:effectLst/>
                <a:latin typeface="Arial" panose="020B0604020202020204" pitchFamily="34" charset="0"/>
                <a:ea typeface="Calibri" panose="020F0502020204030204" pitchFamily="34" charset="0"/>
                <a:cs typeface="Arial" panose="020B0604020202020204" pitchFamily="34" charset="0"/>
              </a:rPr>
              <a:t>1 Appeal is still pending</a:t>
            </a:r>
          </a:p>
          <a:p>
            <a:pPr marL="0" indent="0">
              <a:spcBef>
                <a:spcPct val="0"/>
              </a:spcBef>
              <a:buNone/>
            </a:pPr>
            <a:r>
              <a:rPr lang="en-US" altLang="de-DE" dirty="0">
                <a:effectLst/>
                <a:latin typeface="Arial" panose="020B0604020202020204" pitchFamily="34" charset="0"/>
                <a:ea typeface="Calibri" panose="020F0502020204030204" pitchFamily="34" charset="0"/>
                <a:cs typeface="Arial" panose="020B0604020202020204" pitchFamily="34" charset="0"/>
              </a:rPr>
              <a:t>3 Appeals led to an at least partly overrule of the DC-Decision</a:t>
            </a:r>
            <a:br>
              <a:rPr lang="en-US" altLang="de-DE" dirty="0">
                <a:effectLst/>
                <a:latin typeface="Arial" panose="020B0604020202020204" pitchFamily="34" charset="0"/>
                <a:ea typeface="Calibri" panose="020F0502020204030204" pitchFamily="34" charset="0"/>
                <a:cs typeface="Arial" panose="020B0604020202020204" pitchFamily="34" charset="0"/>
              </a:rPr>
            </a:br>
            <a:r>
              <a:rPr lang="en-US" altLang="de-DE" dirty="0">
                <a:effectLst/>
                <a:latin typeface="Arial" panose="020B0604020202020204" pitchFamily="34" charset="0"/>
                <a:ea typeface="Calibri" panose="020F0502020204030204" pitchFamily="34" charset="0"/>
                <a:cs typeface="Arial" panose="020B0604020202020204" pitchFamily="34" charset="0"/>
              </a:rPr>
              <a:t>9 Appeals were rejected as inadmissible. </a:t>
            </a:r>
            <a:br>
              <a:rPr lang="en-US" altLang="de-DE" sz="1500" dirty="0">
                <a:latin typeface="Arial" panose="020B0604020202020204" pitchFamily="34" charset="0"/>
                <a:ea typeface="Calibri" panose="020F0502020204030204" pitchFamily="34" charset="0"/>
                <a:cs typeface="Arial" panose="020B0604020202020204" pitchFamily="34" charset="0"/>
              </a:rPr>
            </a:br>
            <a:endParaRPr lang="en-US" altLang="de-DE" sz="1500" dirty="0">
              <a:latin typeface="Arial" panose="020B0604020202020204" pitchFamily="34" charset="0"/>
              <a:ea typeface="Calibri" panose="020F0502020204030204" pitchFamily="34" charset="0"/>
              <a:cs typeface="Arial" panose="020B0604020202020204" pitchFamily="34" charset="0"/>
            </a:endParaRPr>
          </a:p>
          <a:p>
            <a:pPr>
              <a:buNone/>
            </a:pPr>
            <a:endParaRPr lang="en-GB" dirty="0">
              <a:effectLst/>
            </a:endParaRPr>
          </a:p>
        </p:txBody>
      </p:sp>
      <p:sp>
        <p:nvSpPr>
          <p:cNvPr id="3" name="Foliennummernplatzhalter 2"/>
          <p:cNvSpPr>
            <a:spLocks noGrp="1"/>
          </p:cNvSpPr>
          <p:nvPr>
            <p:ph type="sldNum" sz="quarter" idx="12"/>
          </p:nvPr>
        </p:nvSpPr>
        <p:spPr/>
        <p:txBody>
          <a:bodyPr/>
          <a:lstStyle/>
          <a:p>
            <a:pPr>
              <a:defRPr/>
            </a:pPr>
            <a:fld id="{7437D8ED-DC26-47E1-8054-58302725B867}" type="slidenum">
              <a:rPr lang="en-GB" smtClean="0"/>
              <a:pPr>
                <a:defRPr/>
              </a:pPr>
              <a:t>16</a:t>
            </a:fld>
            <a:endParaRPr lang="en-GB"/>
          </a:p>
        </p:txBody>
      </p:sp>
      <p:sp>
        <p:nvSpPr>
          <p:cNvPr id="8" name="Rectangle 2">
            <a:extLst>
              <a:ext uri="{FF2B5EF4-FFF2-40B4-BE49-F238E27FC236}">
                <a16:creationId xmlns:a16="http://schemas.microsoft.com/office/drawing/2014/main" id="{B8217FF2-24EA-4A6A-9654-187C002EC49B}"/>
              </a:ext>
            </a:extLst>
          </p:cNvPr>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Tree>
    <p:extLst>
      <p:ext uri="{BB962C8B-B14F-4D97-AF65-F5344CB8AC3E}">
        <p14:creationId xmlns:p14="http://schemas.microsoft.com/office/powerpoint/2010/main" val="15839478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17</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439695"/>
            <a:ext cx="8820470" cy="6021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lvl="0">
              <a:lnSpc>
                <a:spcPct val="115000"/>
              </a:lnSpc>
              <a:spcBef>
                <a:spcPts val="2400"/>
              </a:spcBef>
            </a:pPr>
            <a:r>
              <a:rPr lang="en-GB" sz="2200" b="1" kern="50" dirty="0">
                <a:effectLst/>
                <a:latin typeface="Arial" panose="020B0604020202020204" pitchFamily="34" charset="0"/>
                <a:ea typeface="Times New Roman" panose="02020603050405020304" pitchFamily="18" charset="0"/>
                <a:cs typeface="Mangal" panose="02040503050203030202" pitchFamily="18" charset="0"/>
              </a:rPr>
              <a:t>Discussion of interesting cases</a:t>
            </a:r>
            <a:endParaRPr lang="de-CH" sz="2200" b="1" kern="50" dirty="0">
              <a:effectLst/>
              <a:latin typeface="Arial" panose="020B0604020202020204" pitchFamily="34" charset="0"/>
              <a:ea typeface="Times New Roman" panose="02020603050405020304" pitchFamily="18" charset="0"/>
              <a:cs typeface="Mangal" panose="02040503050203030202" pitchFamily="18" charset="0"/>
            </a:endParaRPr>
          </a:p>
          <a:p>
            <a:r>
              <a:rPr lang="en-GB" sz="1800" b="0" dirty="0">
                <a:effectLst/>
                <a:latin typeface="Arial" panose="020B0604020202020204" pitchFamily="34" charset="0"/>
                <a:ea typeface="Calibri" panose="020F0502020204030204" pitchFamily="34" charset="0"/>
              </a:rPr>
              <a:t>CD 06/2024:</a:t>
            </a:r>
            <a:endParaRPr lang="de-CH" sz="1800" b="0" dirty="0">
              <a:effectLst/>
              <a:latin typeface="Calibri" panose="020F0502020204030204" pitchFamily="34" charset="0"/>
              <a:ea typeface="Calibri" panose="020F0502020204030204" pitchFamily="34" charset="0"/>
            </a:endParaRPr>
          </a:p>
          <a:p>
            <a:r>
              <a:rPr lang="en-GB" sz="1800" b="0" dirty="0">
                <a:effectLst/>
                <a:latin typeface="Arial" panose="020B0604020202020204" pitchFamily="34" charset="0"/>
                <a:ea typeface="Calibri" panose="020F0502020204030204" pitchFamily="34" charset="0"/>
              </a:rPr>
              <a:t> </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An epi member informed epi (by forwarding an e-mail sent to the national Patentanwaltskammer) that he had taken over representation of clients from a representative since the clients had unsuccessfully tried to contact that representative for several months</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Serious omissions were made by that representative in the prosecution of several patent applications before the EPO</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The DC tried to reach the representative to verify that he was still alive</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The DC contacted the local police, the German Patentanwaltskammer, and the EPO/Chair of DB</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The Chair of the DC decided to treat the information as a complaint</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Information was received thereafter that the representative is active in another EPO-Member State filing patent applications from there</a:t>
            </a:r>
          </a:p>
          <a:p>
            <a:pPr marL="0" marR="0" lvl="0" indent="0" algn="l" defTabSz="914400" rtl="0" eaLnBrk="0" fontAlgn="base" latinLnBrk="0" hangingPunct="0">
              <a:lnSpc>
                <a:spcPct val="100000"/>
              </a:lnSpc>
              <a:spcBef>
                <a:spcPct val="0"/>
              </a:spcBef>
              <a:spcAft>
                <a:spcPct val="0"/>
              </a:spcAft>
              <a:buClrTx/>
              <a:buSzTx/>
              <a:buFontTx/>
              <a:buNone/>
              <a:tabLst/>
            </a:pPr>
            <a:br>
              <a:rPr lang="en-US" altLang="de-DE" sz="2200" b="0" dirty="0">
                <a:latin typeface="Arial" panose="020B0604020202020204" pitchFamily="34" charset="0"/>
                <a:ea typeface="Calibri" panose="020F0502020204030204" pitchFamily="34" charset="0"/>
                <a:cs typeface="Arial" panose="020B0604020202020204" pitchFamily="34" charset="0"/>
              </a:rPr>
            </a:br>
            <a:endParaRPr lang="en-US" altLang="de-DE" sz="22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2154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18</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821339"/>
            <a:ext cx="8820470" cy="525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lvl="0">
              <a:lnSpc>
                <a:spcPct val="115000"/>
              </a:lnSpc>
              <a:spcBef>
                <a:spcPts val="2400"/>
              </a:spcBef>
            </a:pPr>
            <a:r>
              <a:rPr lang="en-GB" sz="2200" b="1" kern="50" dirty="0">
                <a:effectLst/>
                <a:latin typeface="Arial" panose="020B0604020202020204" pitchFamily="34" charset="0"/>
                <a:ea typeface="Times New Roman" panose="02020603050405020304" pitchFamily="18" charset="0"/>
                <a:cs typeface="Mangal" panose="02040503050203030202" pitchFamily="18" charset="0"/>
              </a:rPr>
              <a:t>Discussion of interesting cases</a:t>
            </a:r>
            <a:endParaRPr lang="de-CH" sz="2200" b="1" kern="50" dirty="0">
              <a:effectLst/>
              <a:latin typeface="Arial" panose="020B0604020202020204" pitchFamily="34" charset="0"/>
              <a:ea typeface="Times New Roman" panose="02020603050405020304" pitchFamily="18" charset="0"/>
              <a:cs typeface="Mangal" panose="02040503050203030202" pitchFamily="18" charset="0"/>
            </a:endParaRPr>
          </a:p>
          <a:p>
            <a:r>
              <a:rPr lang="en-GB" sz="1800" b="0" dirty="0">
                <a:effectLst/>
                <a:latin typeface="Arial" panose="020B0604020202020204" pitchFamily="34" charset="0"/>
                <a:ea typeface="Calibri" panose="020F0502020204030204" pitchFamily="34" charset="0"/>
              </a:rPr>
              <a:t>CD 04/2024:</a:t>
            </a:r>
            <a:endParaRPr lang="de-CH" sz="1800" b="0" dirty="0">
              <a:effectLst/>
              <a:latin typeface="Calibri" panose="020F0502020204030204" pitchFamily="34" charset="0"/>
              <a:ea typeface="Calibri" panose="020F0502020204030204" pitchFamily="34" charset="0"/>
            </a:endParaRPr>
          </a:p>
          <a:p>
            <a:r>
              <a:rPr lang="en-GB" sz="1800" b="0" dirty="0">
                <a:effectLst/>
                <a:latin typeface="Arial" panose="020B0604020202020204" pitchFamily="34" charset="0"/>
                <a:ea typeface="Calibri" panose="020F0502020204030204" pitchFamily="34" charset="0"/>
              </a:rPr>
              <a:t> </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Complaint filed by members of a technical Board of Appeal</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Alleged infringement of Art 1(1) and (2) RDR and Art 6 Code of Conduct</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Representative allegedly insulted the legally qualified Chair and the other Board members by accusing them of not trying to understand the technical details of the invention and stating that it was not expedient to discuss technical aspects with the legally qualified Chair</a:t>
            </a:r>
            <a:endParaRPr lang="de-CH" sz="1800" b="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b="0" dirty="0">
                <a:effectLst/>
                <a:latin typeface="Arial" panose="020B0604020202020204" pitchFamily="34" charset="0"/>
                <a:ea typeface="Times New Roman" panose="02020603050405020304" pitchFamily="18" charset="0"/>
              </a:rPr>
              <a:t>The epi President filed comments in this case with suggestions for research, advising to publish the decision, and pointing out that this topic will be discussed with the management of the Boards of Appeal</a:t>
            </a:r>
            <a:endParaRPr lang="de-CH" sz="1800" b="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lang="en-US" altLang="de-DE" sz="2200" b="0" dirty="0">
                <a:latin typeface="Arial" panose="020B0604020202020204" pitchFamily="34" charset="0"/>
                <a:ea typeface="Calibri" panose="020F0502020204030204" pitchFamily="34" charset="0"/>
                <a:cs typeface="Arial" panose="020B0604020202020204" pitchFamily="34" charset="0"/>
              </a:rPr>
            </a:br>
            <a:endParaRPr lang="en-US" altLang="de-DE" sz="2200" b="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377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Grp="1"/>
          </p:cNvSpPr>
          <p:nvPr>
            <p:ph type="title" idx="4294967295"/>
          </p:nvPr>
        </p:nvSpPr>
        <p:spPr>
          <a:xfrm>
            <a:off x="971550" y="1773238"/>
            <a:ext cx="7488238" cy="3671887"/>
          </a:xfrm>
          <a:solidFill>
            <a:srgbClr val="FFFFFF"/>
          </a:solidFill>
          <a:ln/>
          <a:extLst>
            <a:ext uri="{91240B29-F687-4F45-9708-019B960494DF}">
              <a14:hiddenLine xmlns:a14="http://schemas.microsoft.com/office/drawing/2010/main" w="0">
                <a:solidFill>
                  <a:srgbClr val="000000"/>
                </a:solidFill>
                <a:miter lim="800000"/>
                <a:headEnd/>
                <a:tailEnd/>
              </a14:hiddenLine>
            </a:ext>
          </a:extLst>
        </p:spPr>
        <p:txBody>
          <a:bodyPr/>
          <a:lstStyle/>
          <a:p>
            <a:pPr algn="ctr">
              <a:lnSpc>
                <a:spcPct val="150000"/>
              </a:lnSpc>
            </a:pPr>
            <a:r>
              <a:rPr lang="en-GB" sz="2400" dirty="0">
                <a:effectLst/>
              </a:rPr>
              <a:t>Decisions of the </a:t>
            </a:r>
            <a:br>
              <a:rPr lang="en-GB" sz="2400" dirty="0">
                <a:effectLst/>
              </a:rPr>
            </a:br>
            <a:r>
              <a:rPr lang="en-GB" sz="2400" dirty="0">
                <a:effectLst/>
              </a:rPr>
              <a:t>Disciplinary Board of Appeal (“DBA”)</a:t>
            </a:r>
            <a:br>
              <a:rPr lang="en-GB" sz="2400" dirty="0">
                <a:effectLst/>
              </a:rPr>
            </a:br>
            <a:endParaRPr lang="en-GB" sz="2400" dirty="0">
              <a:effectLst/>
            </a:endParaRPr>
          </a:p>
        </p:txBody>
      </p:sp>
      <p:sp>
        <p:nvSpPr>
          <p:cNvPr id="2" name="Foliennummernplatzhalter 1">
            <a:extLst>
              <a:ext uri="{FF2B5EF4-FFF2-40B4-BE49-F238E27FC236}">
                <a16:creationId xmlns:a16="http://schemas.microsoft.com/office/drawing/2014/main" id="{96CA1B5C-C2A4-4D1E-A132-B6DF5B9A0929}"/>
              </a:ext>
            </a:extLst>
          </p:cNvPr>
          <p:cNvSpPr>
            <a:spLocks noGrp="1"/>
          </p:cNvSpPr>
          <p:nvPr>
            <p:ph type="sldNum" sz="quarter" idx="12"/>
          </p:nvPr>
        </p:nvSpPr>
        <p:spPr/>
        <p:txBody>
          <a:bodyPr/>
          <a:lstStyle/>
          <a:p>
            <a:pPr>
              <a:defRPr/>
            </a:pPr>
            <a:fld id="{C57759C7-2DE1-4765-95CB-F881FC00AB44}" type="slidenum">
              <a:rPr lang="en-GB" smtClean="0"/>
              <a:pPr>
                <a:defRPr/>
              </a:pPr>
              <a:t>19</a:t>
            </a:fld>
            <a:endParaRPr lang="en-GB"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2</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1550853"/>
            <a:ext cx="8820470" cy="1000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ctr"/>
            <a:endParaRPr lang="en-US" sz="2000" b="1" dirty="0"/>
          </a:p>
          <a:p>
            <a:pPr algn="ctr"/>
            <a:endParaRPr lang="en-US" sz="2000" dirty="0"/>
          </a:p>
          <a:p>
            <a:pPr algn="ctr"/>
            <a:endParaRPr lang="en-US" sz="2000" b="1" dirty="0"/>
          </a:p>
          <a:p>
            <a:pPr algn="ctr"/>
            <a:endParaRPr lang="en-US" sz="2000" dirty="0"/>
          </a:p>
          <a:p>
            <a:pPr algn="ctr"/>
            <a:endParaRPr lang="en-US" sz="2000" b="1" dirty="0"/>
          </a:p>
          <a:p>
            <a:pPr algn="ctr"/>
            <a:endParaRPr lang="en-US" sz="2000" dirty="0"/>
          </a:p>
          <a:p>
            <a:pPr algn="ctr"/>
            <a:endParaRPr lang="en-US" sz="2000" b="1" dirty="0"/>
          </a:p>
          <a:p>
            <a:pPr algn="ctr"/>
            <a:r>
              <a:rPr lang="en-US" sz="2000" b="1" dirty="0"/>
              <a:t>Disciplinary Bodies of the </a:t>
            </a:r>
            <a:r>
              <a:rPr lang="en-US" sz="2000" b="1" dirty="0" err="1"/>
              <a:t>EPOrg</a:t>
            </a:r>
            <a:endParaRPr lang="en-US" sz="2000" b="1" dirty="0"/>
          </a:p>
          <a:p>
            <a:pPr algn="ctr"/>
            <a:endParaRPr lang="en-US" sz="2000" dirty="0"/>
          </a:p>
          <a:p>
            <a:r>
              <a:rPr lang="en-US" sz="2000" dirty="0"/>
              <a:t>The Regulation on Discipline has identified the following three disciplinary bodies of the </a:t>
            </a:r>
            <a:r>
              <a:rPr lang="en-US" sz="2000" dirty="0" err="1"/>
              <a:t>EPOrg</a:t>
            </a:r>
            <a:endParaRPr lang="en-US" sz="2000" dirty="0"/>
          </a:p>
          <a:p>
            <a:endParaRPr lang="en-US" sz="1100" dirty="0"/>
          </a:p>
          <a:p>
            <a:r>
              <a:rPr lang="en-US" sz="1800" dirty="0"/>
              <a:t>Article 5: </a:t>
            </a:r>
            <a:r>
              <a:rPr lang="en-US" sz="1800" b="1" dirty="0"/>
              <a:t>Disciplinary bodies </a:t>
            </a:r>
          </a:p>
          <a:p>
            <a:r>
              <a:rPr lang="en-US" sz="1800" dirty="0"/>
              <a:t>Infringements of the Rules of Professional Conduct may be considered by the following bodies:</a:t>
            </a:r>
          </a:p>
          <a:p>
            <a:endParaRPr lang="en-US" sz="1100" dirty="0"/>
          </a:p>
          <a:p>
            <a:pPr marL="457200" indent="-457200"/>
            <a:r>
              <a:rPr lang="en-US" sz="1800" dirty="0"/>
              <a:t>(a)  the Disciplinary Committee of the Institute of Professional Representatives before the European Patent Office,</a:t>
            </a:r>
          </a:p>
          <a:p>
            <a:endParaRPr lang="en-US" sz="1100" dirty="0"/>
          </a:p>
          <a:p>
            <a:r>
              <a:rPr lang="en-US" sz="1800" dirty="0"/>
              <a:t>(b)  the Disciplinary Board of the European Patent Office,</a:t>
            </a:r>
          </a:p>
          <a:p>
            <a:endParaRPr lang="en-US" sz="1100" dirty="0"/>
          </a:p>
          <a:p>
            <a:r>
              <a:rPr lang="en-US" sz="1800" dirty="0"/>
              <a:t>(c)  the Disciplinary Board of Appeal of the European Patent Office.</a:t>
            </a:r>
          </a:p>
          <a:p>
            <a:endParaRPr lang="en-US" sz="1800" dirty="0"/>
          </a:p>
          <a:p>
            <a:pPr marL="342900" indent="-342900">
              <a:buFont typeface="Wingdings" charset="2"/>
              <a:buChar char="q"/>
            </a:pPr>
            <a:r>
              <a:rPr lang="en-US" sz="1800" dirty="0"/>
              <a:t>Under this provision DC is related to the other two disciplinary bodies of the European Patent Organization.  Based on this relationship the decisions of DC can be appealed at the Disciplinary Board of Appeal.</a:t>
            </a: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7801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sz="2400" dirty="0">
                <a:effectLst/>
              </a:rPr>
              <a:t>D 1/20: Facts</a:t>
            </a:r>
          </a:p>
        </p:txBody>
      </p:sp>
      <p:sp>
        <p:nvSpPr>
          <p:cNvPr id="7" name="Text Placeholder 6"/>
          <p:cNvSpPr>
            <a:spLocks noGrp="1"/>
          </p:cNvSpPr>
          <p:nvPr>
            <p:ph type="body" idx="4294967295"/>
          </p:nvPr>
        </p:nvSpPr>
        <p:spPr/>
        <p:txBody>
          <a:bodyPr/>
          <a:lstStyle/>
          <a:p>
            <a:pPr>
              <a:defRPr/>
            </a:pPr>
            <a:r>
              <a:rPr lang="en-GB" sz="2000" b="1" dirty="0">
                <a:effectLst/>
              </a:rPr>
              <a:t>Decision of 24 April 2023</a:t>
            </a:r>
          </a:p>
          <a:p>
            <a:pPr>
              <a:defRPr/>
            </a:pPr>
            <a:r>
              <a:rPr lang="en-GB" b="1" dirty="0">
                <a:effectLst/>
              </a:rPr>
              <a:t>Appellant: epi President</a:t>
            </a:r>
          </a:p>
          <a:p>
            <a:pPr>
              <a:defRPr/>
            </a:pPr>
            <a:r>
              <a:rPr lang="en-GB" sz="2000" b="1" dirty="0">
                <a:effectLst/>
              </a:rPr>
              <a:t>DC case: CD 08/2019</a:t>
            </a:r>
          </a:p>
          <a:p>
            <a:pPr>
              <a:defRPr/>
            </a:pPr>
            <a:endParaRPr lang="en-GB" b="1" dirty="0">
              <a:effectLst/>
            </a:endParaRPr>
          </a:p>
          <a:p>
            <a:pPr marL="0" indent="0">
              <a:buNone/>
              <a:defRPr/>
            </a:pPr>
            <a:r>
              <a:rPr lang="en-GB" b="1" dirty="0">
                <a:effectLst/>
              </a:rPr>
              <a:t>Facts:</a:t>
            </a:r>
          </a:p>
          <a:p>
            <a:pPr>
              <a:defRPr/>
            </a:pPr>
            <a:r>
              <a:rPr lang="en-US" sz="2000" dirty="0">
                <a:effectLst/>
              </a:rPr>
              <a:t>Use of "IP attorney" on company's website for two not yet qualified employees</a:t>
            </a:r>
          </a:p>
          <a:p>
            <a:pPr>
              <a:defRPr/>
            </a:pPr>
            <a:r>
              <a:rPr lang="en-US" sz="2000" dirty="0">
                <a:effectLst/>
              </a:rPr>
              <a:t>Use of "European Patent Litigator" on company's website</a:t>
            </a:r>
            <a:endParaRPr lang="en-GB" sz="2000" dirty="0">
              <a:effectLst/>
            </a:endParaRPr>
          </a:p>
          <a:p>
            <a:pPr>
              <a:buFont typeface="Arial" charset="0"/>
              <a:buNone/>
              <a:defRPr/>
            </a:pPr>
            <a:r>
              <a:rPr lang="en-GB" sz="2000" dirty="0">
                <a:effectLst/>
              </a:rPr>
              <a:t>	</a:t>
            </a:r>
          </a:p>
          <a:p>
            <a:pPr>
              <a:buFont typeface="Arial" charset="0"/>
              <a:buNone/>
              <a:defRPr/>
            </a:pPr>
            <a:r>
              <a:rPr lang="en-GB" sz="2000" dirty="0">
                <a:effectLst/>
              </a:rPr>
              <a:t>	</a:t>
            </a:r>
            <a:r>
              <a:rPr lang="en-GB" sz="1600" dirty="0">
                <a:effectLst/>
              </a:rPr>
              <a:t>	</a:t>
            </a:r>
          </a:p>
        </p:txBody>
      </p:sp>
      <p:sp>
        <p:nvSpPr>
          <p:cNvPr id="3" name="Foliennummernplatzhalter 2"/>
          <p:cNvSpPr>
            <a:spLocks noGrp="1"/>
          </p:cNvSpPr>
          <p:nvPr>
            <p:ph type="sldNum" sz="quarter" idx="12"/>
          </p:nvPr>
        </p:nvSpPr>
        <p:spPr/>
        <p:txBody>
          <a:bodyPr/>
          <a:lstStyle/>
          <a:p>
            <a:pPr>
              <a:defRPr/>
            </a:pPr>
            <a:fld id="{C5BE030B-6590-460B-990B-EC7F23B9F405}" type="slidenum">
              <a:rPr lang="en-GB" smtClean="0"/>
              <a:pPr>
                <a:defRPr/>
              </a:pPr>
              <a:t>20</a:t>
            </a:fld>
            <a:endParaRPr lang="en-GB"/>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C2A85-7E9A-03C5-C252-1359F2FEDE96}"/>
              </a:ext>
            </a:extLst>
          </p:cNvPr>
          <p:cNvSpPr>
            <a:spLocks noGrp="1"/>
          </p:cNvSpPr>
          <p:nvPr>
            <p:ph type="title"/>
          </p:nvPr>
        </p:nvSpPr>
        <p:spPr/>
        <p:txBody>
          <a:bodyPr/>
          <a:lstStyle/>
          <a:p>
            <a:r>
              <a:rPr lang="de-DE" dirty="0"/>
              <a:t>D 1/20: </a:t>
            </a:r>
            <a:r>
              <a:rPr lang="de-DE" dirty="0" err="1"/>
              <a:t>Reasoning</a:t>
            </a:r>
            <a:r>
              <a:rPr lang="de-DE" dirty="0"/>
              <a:t> DBA</a:t>
            </a:r>
          </a:p>
        </p:txBody>
      </p:sp>
      <p:sp>
        <p:nvSpPr>
          <p:cNvPr id="3" name="Textplatzhalter 2">
            <a:extLst>
              <a:ext uri="{FF2B5EF4-FFF2-40B4-BE49-F238E27FC236}">
                <a16:creationId xmlns:a16="http://schemas.microsoft.com/office/drawing/2014/main" id="{ADD9FDAC-4657-C4E8-AD42-ADCBFA945987}"/>
              </a:ext>
            </a:extLst>
          </p:cNvPr>
          <p:cNvSpPr>
            <a:spLocks noGrp="1"/>
          </p:cNvSpPr>
          <p:nvPr>
            <p:ph type="body" idx="4294967295"/>
          </p:nvPr>
        </p:nvSpPr>
        <p:spPr>
          <a:xfrm>
            <a:off x="453449" y="1223707"/>
            <a:ext cx="8229600" cy="4525963"/>
          </a:xfrm>
        </p:spPr>
        <p:txBody>
          <a:bodyPr/>
          <a:lstStyle/>
          <a:p>
            <a:r>
              <a:rPr lang="en-US" sz="2200" i="1" dirty="0">
                <a:effectLst/>
              </a:rPr>
              <a:t>The board considers that a significant number of visitors to the website of the professional representative concerned are likely to assume that the persons having the title "IP attorney" are entitled to represent clients e.g. before the EPO, or, more generally, to represent clients without the involvement of another professional colleague. </a:t>
            </a:r>
          </a:p>
          <a:p>
            <a:r>
              <a:rPr lang="en-US" sz="2200" dirty="0">
                <a:effectLst/>
              </a:rPr>
              <a:t>Hence, use of "IP attorney“ for not yet qualified employees:</a:t>
            </a:r>
          </a:p>
          <a:p>
            <a:pPr marL="0" indent="0">
              <a:buNone/>
            </a:pPr>
            <a:r>
              <a:rPr lang="en-US" sz="2200" dirty="0">
                <a:effectLst/>
              </a:rPr>
              <a:t>	- is likely to deceive the target public</a:t>
            </a:r>
          </a:p>
          <a:p>
            <a:pPr marL="0" indent="0">
              <a:buNone/>
            </a:pPr>
            <a:r>
              <a:rPr lang="en-US" sz="2200" dirty="0">
                <a:effectLst/>
              </a:rPr>
              <a:t>	- is therefore to be regarded as "misleading"</a:t>
            </a:r>
          </a:p>
          <a:p>
            <a:r>
              <a:rPr lang="en-US" sz="2200" dirty="0">
                <a:effectLst/>
              </a:rPr>
              <a:t>Member acted "knowingly“ since aware of circumstances and potential misleading use</a:t>
            </a:r>
          </a:p>
          <a:p>
            <a:r>
              <a:rPr lang="en-US" sz="2200" dirty="0">
                <a:effectLst/>
              </a:rPr>
              <a:t>Hence, infringement of Art 1(1) RDR and Sec. 3(b) CoC</a:t>
            </a:r>
            <a:endParaRPr lang="de-DE" sz="2200" dirty="0">
              <a:effectLst/>
            </a:endParaRPr>
          </a:p>
        </p:txBody>
      </p:sp>
      <p:sp>
        <p:nvSpPr>
          <p:cNvPr id="4" name="Foliennummernplatzhalter 3">
            <a:extLst>
              <a:ext uri="{FF2B5EF4-FFF2-40B4-BE49-F238E27FC236}">
                <a16:creationId xmlns:a16="http://schemas.microsoft.com/office/drawing/2014/main" id="{E1A20BA7-BEE5-ACA8-4D7D-7DA58DAA2BF2}"/>
              </a:ext>
            </a:extLst>
          </p:cNvPr>
          <p:cNvSpPr>
            <a:spLocks noGrp="1"/>
          </p:cNvSpPr>
          <p:nvPr>
            <p:ph type="sldNum" sz="quarter" idx="12"/>
          </p:nvPr>
        </p:nvSpPr>
        <p:spPr/>
        <p:txBody>
          <a:bodyPr/>
          <a:lstStyle/>
          <a:p>
            <a:pPr>
              <a:defRPr/>
            </a:pPr>
            <a:fld id="{C5BE030B-6590-460B-990B-EC7F23B9F405}" type="slidenum">
              <a:rPr lang="en-GB" smtClean="0"/>
              <a:pPr>
                <a:defRPr/>
              </a:pPr>
              <a:t>21</a:t>
            </a:fld>
            <a:endParaRPr lang="en-GB"/>
          </a:p>
        </p:txBody>
      </p:sp>
    </p:spTree>
    <p:extLst>
      <p:ext uri="{BB962C8B-B14F-4D97-AF65-F5344CB8AC3E}">
        <p14:creationId xmlns:p14="http://schemas.microsoft.com/office/powerpoint/2010/main" val="27675777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22</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47176" y="780290"/>
            <a:ext cx="882047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lvl="0">
              <a:lnSpc>
                <a:spcPct val="115000"/>
              </a:lnSpc>
              <a:spcBef>
                <a:spcPts val="2400"/>
              </a:spcBef>
            </a:pPr>
            <a:r>
              <a:rPr lang="en-GB" sz="2000" b="1" kern="50" dirty="0">
                <a:effectLst/>
                <a:latin typeface="Arial" panose="020B0604020202020204" pitchFamily="34" charset="0"/>
                <a:ea typeface="Times New Roman" panose="02020603050405020304" pitchFamily="18" charset="0"/>
                <a:cs typeface="Mangal" panose="02040503050203030202" pitchFamily="18" charset="0"/>
              </a:rPr>
              <a:t>Discussion of interesting cases</a:t>
            </a:r>
            <a:endParaRPr lang="de-CH" sz="2000" b="1" kern="50" dirty="0">
              <a:effectLst/>
              <a:latin typeface="Arial" panose="020B0604020202020204" pitchFamily="34" charset="0"/>
              <a:ea typeface="Times New Roman" panose="02020603050405020304" pitchFamily="18" charset="0"/>
              <a:cs typeface="Mangal" panose="02040503050203030202" pitchFamily="18" charset="0"/>
            </a:endParaRPr>
          </a:p>
          <a:p>
            <a:r>
              <a:rPr lang="en-GB" sz="1800" b="0" dirty="0">
                <a:effectLst/>
                <a:latin typeface="Arial" panose="020B0604020202020204" pitchFamily="34" charset="0"/>
                <a:ea typeface="Calibri" panose="020F0502020204030204" pitchFamily="34" charset="0"/>
              </a:rPr>
              <a:t>CD 04/2021 = D1/2022:</a:t>
            </a:r>
          </a:p>
          <a:p>
            <a:r>
              <a:rPr lang="en-GB" sz="1800" b="0" dirty="0">
                <a:effectLst/>
                <a:latin typeface="Arial" panose="020B0604020202020204" pitchFamily="34" charset="0"/>
                <a:ea typeface="Calibri" panose="020F0502020204030204" pitchFamily="34" charset="0"/>
              </a:rPr>
              <a:t> </a:t>
            </a:r>
            <a:endParaRPr lang="de-CH" sz="1800" b="0" dirty="0">
              <a:effectLst/>
              <a:latin typeface="Calibri" panose="020F0502020204030204" pitchFamily="34" charset="0"/>
              <a:ea typeface="Calibri" panose="020F0502020204030204" pitchFamily="34" charset="0"/>
            </a:endParaRPr>
          </a:p>
        </p:txBody>
      </p:sp>
      <p:sp>
        <p:nvSpPr>
          <p:cNvPr id="10" name="Textfeld 9">
            <a:extLst>
              <a:ext uri="{FF2B5EF4-FFF2-40B4-BE49-F238E27FC236}">
                <a16:creationId xmlns:a16="http://schemas.microsoft.com/office/drawing/2014/main" id="{EAE97B62-E9F1-4806-872E-D30AA615667B}"/>
              </a:ext>
            </a:extLst>
          </p:cNvPr>
          <p:cNvSpPr txBox="1"/>
          <p:nvPr/>
        </p:nvSpPr>
        <p:spPr>
          <a:xfrm>
            <a:off x="247176" y="2996952"/>
            <a:ext cx="9144000" cy="3000821"/>
          </a:xfrm>
          <a:prstGeom prst="rect">
            <a:avLst/>
          </a:prstGeom>
          <a:noFill/>
        </p:spPr>
        <p:txBody>
          <a:bodyPr wrap="square">
            <a:spAutoFit/>
          </a:bodyPr>
          <a:lstStyle/>
          <a:p>
            <a:pPr algn="l"/>
            <a:r>
              <a:rPr lang="de-CH" sz="2100" b="0" dirty="0">
                <a:latin typeface="CourierNewPSMT"/>
              </a:rPr>
              <a:t>A</a:t>
            </a:r>
            <a:r>
              <a:rPr lang="de-CH" sz="2100" b="0" i="0" u="none" strike="noStrike" baseline="0" dirty="0">
                <a:latin typeface="CourierNewPSMT"/>
              </a:rPr>
              <a:t> </a:t>
            </a:r>
            <a:r>
              <a:rPr lang="de-CH" sz="2100" b="0" i="0" u="none" strike="noStrike" baseline="0" dirty="0" err="1">
                <a:latin typeface="CourierNewPSMT"/>
              </a:rPr>
              <a:t>Dutch</a:t>
            </a:r>
            <a:r>
              <a:rPr lang="de-CH" sz="2100" b="0" i="0" u="none" strike="noStrike" baseline="0" dirty="0">
                <a:latin typeface="CourierNewPSMT"/>
              </a:rPr>
              <a:t> professional </a:t>
            </a:r>
            <a:r>
              <a:rPr lang="de-CH" sz="2100" b="0" i="0" u="none" strike="noStrike" baseline="0" dirty="0" err="1">
                <a:latin typeface="CourierNewPSMT"/>
              </a:rPr>
              <a:t>representative</a:t>
            </a:r>
            <a:r>
              <a:rPr lang="de-CH" sz="2100" b="0" i="0" u="none" strike="noStrike" baseline="0" dirty="0">
                <a:latin typeface="CourierNewPSMT"/>
              </a:rPr>
              <a:t> and</a:t>
            </a:r>
          </a:p>
          <a:p>
            <a:pPr algn="l"/>
            <a:r>
              <a:rPr lang="en-US" sz="2100" b="0" i="0" u="none" strike="noStrike" baseline="0" dirty="0">
                <a:latin typeface="CourierNewPSMT"/>
              </a:rPr>
              <a:t>member of the Institute of Professional Represent-</a:t>
            </a:r>
            <a:r>
              <a:rPr lang="en-US" sz="2100" b="0" i="0" u="none" strike="noStrike" baseline="0" dirty="0" err="1">
                <a:latin typeface="CourierNewPSMT"/>
              </a:rPr>
              <a:t>atives</a:t>
            </a:r>
            <a:r>
              <a:rPr lang="en-US" sz="2100" b="0" i="0" u="none" strike="noStrike" baseline="0" dirty="0">
                <a:latin typeface="CourierNewPSMT"/>
              </a:rPr>
              <a:t> before the EPO ("epi"), had failed to transfer a</a:t>
            </a:r>
          </a:p>
          <a:p>
            <a:pPr algn="l"/>
            <a:r>
              <a:rPr lang="en-US" sz="2100" b="0" i="0" u="none" strike="noStrike" baseline="0" dirty="0">
                <a:latin typeface="CourierNewPSMT"/>
              </a:rPr>
              <a:t>Belgian patent from a company owned by the complainants</a:t>
            </a:r>
          </a:p>
          <a:p>
            <a:pPr algn="l"/>
            <a:r>
              <a:rPr lang="en-US" sz="2100" b="0" i="0" u="none" strike="noStrike" baseline="0" dirty="0">
                <a:latin typeface="CourierNewPSMT"/>
              </a:rPr>
              <a:t>to them as individuals, resulting in the lapse of the</a:t>
            </a:r>
          </a:p>
          <a:p>
            <a:pPr algn="l"/>
            <a:r>
              <a:rPr lang="en-US" sz="2100" b="0" i="0" u="none" strike="noStrike" baseline="0" dirty="0">
                <a:latin typeface="CourierNewPSMT"/>
              </a:rPr>
              <a:t>patent. Nevertheless, the defendant had continued to</a:t>
            </a:r>
          </a:p>
          <a:p>
            <a:pPr algn="l"/>
            <a:r>
              <a:rPr lang="en-US" sz="2100" b="0" i="0" u="none" strike="noStrike" baseline="0" dirty="0">
                <a:latin typeface="CourierNewPSMT"/>
              </a:rPr>
              <a:t>charge the complainants renewal fees for the patent as</a:t>
            </a:r>
          </a:p>
          <a:p>
            <a:pPr algn="l"/>
            <a:r>
              <a:rPr lang="en-US" sz="2100" b="0" i="0" u="none" strike="noStrike" baseline="0" dirty="0">
                <a:latin typeface="CourierNewPSMT"/>
              </a:rPr>
              <a:t>well as processing fees via the defendant's former</a:t>
            </a:r>
          </a:p>
          <a:p>
            <a:pPr algn="l"/>
            <a:r>
              <a:rPr lang="en-US" sz="2100" b="0" i="0" u="none" strike="noStrike" baseline="0" dirty="0">
                <a:latin typeface="CourierNewPSMT"/>
              </a:rPr>
              <a:t>company and his current place of business.</a:t>
            </a:r>
            <a:endParaRPr lang="de-CH" sz="2100" dirty="0"/>
          </a:p>
        </p:txBody>
      </p:sp>
    </p:spTree>
    <p:extLst>
      <p:ext uri="{BB962C8B-B14F-4D97-AF65-F5344CB8AC3E}">
        <p14:creationId xmlns:p14="http://schemas.microsoft.com/office/powerpoint/2010/main" val="3227241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23</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47176" y="780290"/>
            <a:ext cx="8820470" cy="1985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lvl="0">
              <a:lnSpc>
                <a:spcPct val="115000"/>
              </a:lnSpc>
              <a:spcBef>
                <a:spcPts val="2400"/>
              </a:spcBef>
            </a:pPr>
            <a:r>
              <a:rPr lang="en-GB" sz="2000" b="1" kern="50" dirty="0">
                <a:effectLst/>
                <a:latin typeface="Arial" panose="020B0604020202020204" pitchFamily="34" charset="0"/>
                <a:ea typeface="Times New Roman" panose="02020603050405020304" pitchFamily="18" charset="0"/>
                <a:cs typeface="Mangal" panose="02040503050203030202" pitchFamily="18" charset="0"/>
              </a:rPr>
              <a:t>Discussion of interesting cases</a:t>
            </a:r>
            <a:endParaRPr lang="de-CH" sz="2000" b="1" kern="50" dirty="0">
              <a:effectLst/>
              <a:latin typeface="Arial" panose="020B0604020202020204" pitchFamily="34" charset="0"/>
              <a:ea typeface="Times New Roman" panose="02020603050405020304" pitchFamily="18" charset="0"/>
              <a:cs typeface="Mangal" panose="02040503050203030202" pitchFamily="18" charset="0"/>
            </a:endParaRPr>
          </a:p>
          <a:p>
            <a:r>
              <a:rPr lang="en-GB" sz="1800" b="0" dirty="0">
                <a:effectLst/>
                <a:latin typeface="Arial" panose="020B0604020202020204" pitchFamily="34" charset="0"/>
                <a:ea typeface="Calibri" panose="020F0502020204030204" pitchFamily="34" charset="0"/>
              </a:rPr>
              <a:t>CD 04/2021 = D1/2022:</a:t>
            </a:r>
          </a:p>
          <a:p>
            <a:r>
              <a:rPr lang="en-GB" sz="1800" b="0" dirty="0">
                <a:effectLst/>
                <a:latin typeface="Arial" panose="020B0604020202020204" pitchFamily="34" charset="0"/>
                <a:ea typeface="Calibri" panose="020F0502020204030204" pitchFamily="34" charset="0"/>
              </a:rPr>
              <a:t> </a:t>
            </a:r>
            <a:endParaRPr lang="de-CH" sz="1800" b="0" dirty="0">
              <a:effectLst/>
              <a:latin typeface="Calibri" panose="020F0502020204030204" pitchFamily="34" charset="0"/>
              <a:ea typeface="Calibri" panose="020F0502020204030204" pitchFamily="34" charset="0"/>
            </a:endParaRPr>
          </a:p>
        </p:txBody>
      </p:sp>
      <p:pic>
        <p:nvPicPr>
          <p:cNvPr id="6" name="Grafik 5">
            <a:extLst>
              <a:ext uri="{FF2B5EF4-FFF2-40B4-BE49-F238E27FC236}">
                <a16:creationId xmlns:a16="http://schemas.microsoft.com/office/drawing/2014/main" id="{4D0859FD-ED42-4F37-AD08-D3D5A9615C10}"/>
              </a:ext>
            </a:extLst>
          </p:cNvPr>
          <p:cNvPicPr>
            <a:picLocks noChangeAspect="1"/>
          </p:cNvPicPr>
          <p:nvPr/>
        </p:nvPicPr>
        <p:blipFill>
          <a:blip r:embed="rId2"/>
          <a:stretch>
            <a:fillRect/>
          </a:stretch>
        </p:blipFill>
        <p:spPr>
          <a:xfrm>
            <a:off x="933781" y="2852936"/>
            <a:ext cx="7775848" cy="2788197"/>
          </a:xfrm>
          <a:prstGeom prst="rect">
            <a:avLst/>
          </a:prstGeom>
        </p:spPr>
      </p:pic>
    </p:spTree>
    <p:extLst>
      <p:ext uri="{BB962C8B-B14F-4D97-AF65-F5344CB8AC3E}">
        <p14:creationId xmlns:p14="http://schemas.microsoft.com/office/powerpoint/2010/main" val="233963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24</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47176" y="797987"/>
            <a:ext cx="8820470" cy="194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lvl="0">
              <a:lnSpc>
                <a:spcPct val="115000"/>
              </a:lnSpc>
              <a:spcBef>
                <a:spcPts val="2400"/>
              </a:spcBef>
            </a:pPr>
            <a:r>
              <a:rPr lang="en-GB" sz="1800" b="1" kern="50" dirty="0">
                <a:effectLst/>
                <a:latin typeface="Arial" panose="020B0604020202020204" pitchFamily="34" charset="0"/>
                <a:ea typeface="Times New Roman" panose="02020603050405020304" pitchFamily="18" charset="0"/>
                <a:cs typeface="Mangal" panose="02040503050203030202" pitchFamily="18" charset="0"/>
              </a:rPr>
              <a:t>Discussion of interesting cases</a:t>
            </a:r>
            <a:endParaRPr lang="de-CH" sz="1800" b="1" kern="50" dirty="0">
              <a:effectLst/>
              <a:latin typeface="Arial" panose="020B0604020202020204" pitchFamily="34" charset="0"/>
              <a:ea typeface="Times New Roman" panose="02020603050405020304" pitchFamily="18" charset="0"/>
              <a:cs typeface="Mangal" panose="02040503050203030202" pitchFamily="18" charset="0"/>
            </a:endParaRPr>
          </a:p>
          <a:p>
            <a:r>
              <a:rPr lang="en-GB" sz="1800" b="0" dirty="0">
                <a:effectLst/>
                <a:latin typeface="Arial" panose="020B0604020202020204" pitchFamily="34" charset="0"/>
                <a:ea typeface="Calibri" panose="020F0502020204030204" pitchFamily="34" charset="0"/>
              </a:rPr>
              <a:t>CD 04/2021 = D1/2022:</a:t>
            </a:r>
          </a:p>
          <a:p>
            <a:r>
              <a:rPr lang="en-GB" sz="1800" b="0" dirty="0">
                <a:effectLst/>
                <a:latin typeface="Arial" panose="020B0604020202020204" pitchFamily="34" charset="0"/>
                <a:ea typeface="Calibri" panose="020F0502020204030204" pitchFamily="34" charset="0"/>
              </a:rPr>
              <a:t> </a:t>
            </a:r>
            <a:endParaRPr lang="de-CH" sz="1800" b="0" dirty="0">
              <a:effectLst/>
              <a:latin typeface="Calibri" panose="020F0502020204030204" pitchFamily="34" charset="0"/>
              <a:ea typeface="Calibri" panose="020F0502020204030204" pitchFamily="34" charset="0"/>
            </a:endParaRPr>
          </a:p>
        </p:txBody>
      </p:sp>
      <p:pic>
        <p:nvPicPr>
          <p:cNvPr id="3" name="Grafik 2">
            <a:extLst>
              <a:ext uri="{FF2B5EF4-FFF2-40B4-BE49-F238E27FC236}">
                <a16:creationId xmlns:a16="http://schemas.microsoft.com/office/drawing/2014/main" id="{4735C149-BB4B-459C-A5C9-97D463C056E6}"/>
              </a:ext>
            </a:extLst>
          </p:cNvPr>
          <p:cNvPicPr>
            <a:picLocks noChangeAspect="1"/>
          </p:cNvPicPr>
          <p:nvPr/>
        </p:nvPicPr>
        <p:blipFill>
          <a:blip r:embed="rId2"/>
          <a:stretch>
            <a:fillRect/>
          </a:stretch>
        </p:blipFill>
        <p:spPr>
          <a:xfrm>
            <a:off x="1763688" y="2492896"/>
            <a:ext cx="6372200" cy="3081948"/>
          </a:xfrm>
          <a:prstGeom prst="rect">
            <a:avLst/>
          </a:prstGeom>
        </p:spPr>
      </p:pic>
    </p:spTree>
    <p:extLst>
      <p:ext uri="{BB962C8B-B14F-4D97-AF65-F5344CB8AC3E}">
        <p14:creationId xmlns:p14="http://schemas.microsoft.com/office/powerpoint/2010/main" val="3906191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Placeholder 7"/>
          <p:cNvSpPr>
            <a:spLocks noGrp="1"/>
          </p:cNvSpPr>
          <p:nvPr>
            <p:ph type="body" idx="4294967295"/>
          </p:nvPr>
        </p:nvSpPr>
        <p:spPr>
          <a:xfrm>
            <a:off x="611560" y="836712"/>
            <a:ext cx="7920880" cy="4608511"/>
          </a:xfr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pPr marL="0" indent="0">
              <a:spcBef>
                <a:spcPct val="0"/>
              </a:spcBef>
              <a:buNone/>
            </a:pPr>
            <a:endParaRPr lang="en-US" altLang="de-DE" dirty="0">
              <a:effectLst/>
            </a:endParaRPr>
          </a:p>
          <a:p>
            <a:pPr marL="0" indent="0">
              <a:spcBef>
                <a:spcPct val="0"/>
              </a:spcBef>
              <a:buNone/>
            </a:pPr>
            <a:r>
              <a:rPr lang="en-US" altLang="de-DE" b="1" dirty="0">
                <a:effectLst/>
              </a:rPr>
              <a:t>Coverage of the </a:t>
            </a:r>
            <a:r>
              <a:rPr lang="en-US" altLang="de-DE" b="1" dirty="0" err="1">
                <a:effectLst/>
              </a:rPr>
              <a:t>EPOrg’s</a:t>
            </a:r>
            <a:r>
              <a:rPr lang="en-US" altLang="de-DE" b="1" dirty="0">
                <a:effectLst/>
              </a:rPr>
              <a:t> Disciplinary System</a:t>
            </a:r>
            <a:r>
              <a:rPr lang="en-US" altLang="de-DE" b="1" dirty="0">
                <a:effectLst/>
                <a:latin typeface="Arial" panose="020B0604020202020204" pitchFamily="34" charset="0"/>
                <a:ea typeface="Calibri" panose="020F0502020204030204" pitchFamily="34" charset="0"/>
                <a:cs typeface="Arial" panose="020B0604020202020204" pitchFamily="34" charset="0"/>
              </a:rPr>
              <a:t>	</a:t>
            </a:r>
          </a:p>
          <a:p>
            <a:pPr marL="0" indent="0">
              <a:spcBef>
                <a:spcPct val="0"/>
              </a:spcBef>
              <a:buNone/>
            </a:pPr>
            <a:r>
              <a:rPr lang="en-US" altLang="de-DE" dirty="0">
                <a:effectLst/>
                <a:latin typeface="Arial" panose="020B0604020202020204" pitchFamily="34" charset="0"/>
                <a:ea typeface="Calibri" panose="020F0502020204030204" pitchFamily="34" charset="0"/>
                <a:cs typeface="Arial" panose="020B0604020202020204" pitchFamily="34" charset="0"/>
              </a:rPr>
              <a:t>	</a:t>
            </a:r>
            <a:br>
              <a:rPr lang="en-US" altLang="de-DE" dirty="0">
                <a:effectLst/>
                <a:latin typeface="Arial" panose="020B0604020202020204" pitchFamily="34" charset="0"/>
                <a:ea typeface="Calibri" panose="020F0502020204030204" pitchFamily="34" charset="0"/>
                <a:cs typeface="Arial" panose="020B0604020202020204" pitchFamily="34" charset="0"/>
              </a:rPr>
            </a:br>
            <a:r>
              <a:rPr lang="en-US" altLang="de-DE" sz="2000" dirty="0">
                <a:effectLst/>
              </a:rPr>
              <a:t>Currently it seems that</a:t>
            </a:r>
          </a:p>
          <a:p>
            <a:pPr marL="0" indent="0">
              <a:spcBef>
                <a:spcPct val="0"/>
              </a:spcBef>
              <a:buNone/>
            </a:pPr>
            <a:endParaRPr lang="en-US" altLang="de-DE" sz="2000" dirty="0">
              <a:effectLst/>
            </a:endParaRPr>
          </a:p>
          <a:p>
            <a:pPr marL="0" indent="0">
              <a:spcBef>
                <a:spcPct val="0"/>
              </a:spcBef>
              <a:buNone/>
            </a:pPr>
            <a:r>
              <a:rPr lang="en-US" altLang="de-DE" sz="2000" dirty="0">
                <a:effectLst/>
              </a:rPr>
              <a:t>Only actions related to European patents and patent applications including national entries thereof and including actions related to annuities for such national entries and general </a:t>
            </a:r>
            <a:r>
              <a:rPr lang="de-CH" sz="2000" b="0" i="0" u="none" strike="noStrike" baseline="0" dirty="0" err="1">
                <a:solidFill>
                  <a:srgbClr val="000000"/>
                </a:solidFill>
                <a:effectLst/>
                <a:latin typeface="Arial" panose="020B0604020202020204" pitchFamily="34" charset="0"/>
              </a:rPr>
              <a:t>indications</a:t>
            </a:r>
            <a:r>
              <a:rPr lang="de-CH" sz="2000" b="0" i="0" u="none" strike="noStrike" baseline="0" dirty="0">
                <a:solidFill>
                  <a:srgbClr val="000000"/>
                </a:solidFill>
                <a:effectLst/>
                <a:latin typeface="Arial" panose="020B0604020202020204" pitchFamily="34" charset="0"/>
              </a:rPr>
              <a:t> on office </a:t>
            </a:r>
            <a:r>
              <a:rPr lang="de-CH" sz="2000" b="0" i="0" u="none" strike="noStrike" baseline="0" dirty="0" err="1">
                <a:solidFill>
                  <a:srgbClr val="000000"/>
                </a:solidFill>
                <a:effectLst/>
                <a:latin typeface="Arial" panose="020B0604020202020204" pitchFamily="34" charset="0"/>
              </a:rPr>
              <a:t>premises</a:t>
            </a:r>
            <a:r>
              <a:rPr lang="de-CH" sz="2000" b="0" i="0" u="none" strike="noStrike" baseline="0" dirty="0">
                <a:solidFill>
                  <a:srgbClr val="000000"/>
                </a:solidFill>
                <a:effectLst/>
                <a:latin typeface="Arial" panose="020B0604020202020204" pitchFamily="34" charset="0"/>
              </a:rPr>
              <a:t>, </a:t>
            </a:r>
            <a:r>
              <a:rPr lang="de-CH" sz="2000" b="0" i="0" u="none" strike="noStrike" baseline="0" dirty="0" err="1">
                <a:solidFill>
                  <a:srgbClr val="000000"/>
                </a:solidFill>
                <a:effectLst/>
                <a:latin typeface="Arial" panose="020B0604020202020204" pitchFamily="34" charset="0"/>
              </a:rPr>
              <a:t>stationery</a:t>
            </a:r>
            <a:r>
              <a:rPr lang="de-CH" sz="2000" b="0" i="0" u="none" strike="noStrike" baseline="0" dirty="0">
                <a:solidFill>
                  <a:srgbClr val="000000"/>
                </a:solidFill>
                <a:effectLst/>
                <a:latin typeface="Arial" panose="020B0604020202020204" pitchFamily="34" charset="0"/>
              </a:rPr>
              <a:t> etc. and</a:t>
            </a:r>
            <a:r>
              <a:rPr lang="de-CH" sz="1800" b="0" i="0" u="none" strike="noStrike" baseline="0" dirty="0">
                <a:solidFill>
                  <a:srgbClr val="000000"/>
                </a:solidFill>
                <a:latin typeface="Arial" panose="020B0604020202020204" pitchFamily="34" charset="0"/>
              </a:rPr>
              <a:t>	</a:t>
            </a:r>
          </a:p>
          <a:p>
            <a:pPr marL="0" indent="0">
              <a:spcBef>
                <a:spcPct val="0"/>
              </a:spcBef>
              <a:buNone/>
            </a:pPr>
            <a:endParaRPr lang="en-US" altLang="de-DE" sz="2000" dirty="0">
              <a:effectLst/>
            </a:endParaRPr>
          </a:p>
          <a:p>
            <a:pPr marL="0" indent="0">
              <a:spcBef>
                <a:spcPct val="0"/>
              </a:spcBef>
              <a:buNone/>
            </a:pPr>
            <a:r>
              <a:rPr lang="en-US" altLang="de-DE" sz="2000" dirty="0">
                <a:effectLst/>
              </a:rPr>
              <a:t>Activities of European Patent Attorneys (</a:t>
            </a:r>
            <a:r>
              <a:rPr lang="en-US" altLang="de-DE" sz="2000" dirty="0" err="1">
                <a:effectLst/>
              </a:rPr>
              <a:t>ePA</a:t>
            </a:r>
            <a:r>
              <a:rPr lang="en-US" altLang="de-DE" sz="2000" dirty="0">
                <a:effectLst/>
              </a:rPr>
              <a:t>) before the UPC </a:t>
            </a:r>
          </a:p>
          <a:p>
            <a:pPr marL="0" indent="0">
              <a:spcBef>
                <a:spcPct val="0"/>
              </a:spcBef>
              <a:buNone/>
            </a:pPr>
            <a:endParaRPr lang="en-US" altLang="de-DE" sz="2000" dirty="0">
              <a:effectLst/>
            </a:endParaRPr>
          </a:p>
          <a:p>
            <a:pPr marL="0" indent="0">
              <a:spcBef>
                <a:spcPct val="0"/>
              </a:spcBef>
              <a:buNone/>
            </a:pPr>
            <a:r>
              <a:rPr lang="en-US" altLang="de-DE" sz="2000" dirty="0">
                <a:effectLst/>
              </a:rPr>
              <a:t>are covered by the </a:t>
            </a:r>
            <a:r>
              <a:rPr lang="en-US" altLang="de-DE" sz="2000" dirty="0" err="1">
                <a:effectLst/>
              </a:rPr>
              <a:t>EPOrg</a:t>
            </a:r>
            <a:r>
              <a:rPr lang="en-US" altLang="de-DE" sz="2000" dirty="0">
                <a:effectLst/>
              </a:rPr>
              <a:t> Disciplinary System.</a:t>
            </a:r>
          </a:p>
          <a:p>
            <a:pPr marL="0" indent="0">
              <a:spcBef>
                <a:spcPct val="0"/>
              </a:spcBef>
              <a:buNone/>
            </a:pPr>
            <a:endParaRPr lang="en-US" altLang="de-DE" sz="2000" dirty="0">
              <a:effectLst/>
            </a:endParaRPr>
          </a:p>
          <a:p>
            <a:pPr marL="0" indent="0">
              <a:spcBef>
                <a:spcPct val="0"/>
              </a:spcBef>
              <a:buNone/>
            </a:pPr>
            <a:r>
              <a:rPr lang="en-US" altLang="de-DE" sz="2000" dirty="0">
                <a:effectLst/>
              </a:rPr>
              <a:t>Future Coverage: War-related activities (sanctions) of </a:t>
            </a:r>
            <a:r>
              <a:rPr lang="en-US" altLang="de-DE" sz="2000" dirty="0" err="1">
                <a:effectLst/>
              </a:rPr>
              <a:t>ePA’s</a:t>
            </a:r>
            <a:r>
              <a:rPr lang="en-US" altLang="de-DE" sz="2000" dirty="0">
                <a:effectLst/>
              </a:rPr>
              <a:t>?</a:t>
            </a:r>
          </a:p>
          <a:p>
            <a:pPr marL="0" indent="0">
              <a:spcBef>
                <a:spcPct val="0"/>
              </a:spcBef>
              <a:buNone/>
            </a:pPr>
            <a:br>
              <a:rPr lang="en-US" altLang="de-DE" dirty="0"/>
            </a:br>
            <a:br>
              <a:rPr lang="en-US" altLang="de-DE" sz="1500" dirty="0">
                <a:latin typeface="Arial" panose="020B0604020202020204" pitchFamily="34" charset="0"/>
                <a:ea typeface="Calibri" panose="020F0502020204030204" pitchFamily="34" charset="0"/>
                <a:cs typeface="Arial" panose="020B0604020202020204" pitchFamily="34" charset="0"/>
              </a:rPr>
            </a:br>
            <a:endParaRPr lang="en-US" altLang="de-DE" sz="1500" dirty="0">
              <a:latin typeface="Arial" panose="020B0604020202020204" pitchFamily="34" charset="0"/>
              <a:ea typeface="Calibri" panose="020F0502020204030204" pitchFamily="34" charset="0"/>
              <a:cs typeface="Arial" panose="020B0604020202020204" pitchFamily="34" charset="0"/>
            </a:endParaRPr>
          </a:p>
          <a:p>
            <a:pPr>
              <a:buNone/>
            </a:pPr>
            <a:endParaRPr lang="en-GB" dirty="0">
              <a:effectLst/>
            </a:endParaRPr>
          </a:p>
        </p:txBody>
      </p:sp>
      <p:sp>
        <p:nvSpPr>
          <p:cNvPr id="3" name="Foliennummernplatzhalter 2"/>
          <p:cNvSpPr>
            <a:spLocks noGrp="1"/>
          </p:cNvSpPr>
          <p:nvPr>
            <p:ph type="sldNum" sz="quarter" idx="12"/>
          </p:nvPr>
        </p:nvSpPr>
        <p:spPr/>
        <p:txBody>
          <a:bodyPr/>
          <a:lstStyle/>
          <a:p>
            <a:pPr>
              <a:defRPr/>
            </a:pPr>
            <a:fld id="{7437D8ED-DC26-47E1-8054-58302725B867}" type="slidenum">
              <a:rPr lang="en-GB" smtClean="0"/>
              <a:pPr>
                <a:defRPr/>
              </a:pPr>
              <a:t>25</a:t>
            </a:fld>
            <a:endParaRPr lang="en-GB"/>
          </a:p>
        </p:txBody>
      </p:sp>
      <p:sp>
        <p:nvSpPr>
          <p:cNvPr id="8" name="Rectangle 2">
            <a:extLst>
              <a:ext uri="{FF2B5EF4-FFF2-40B4-BE49-F238E27FC236}">
                <a16:creationId xmlns:a16="http://schemas.microsoft.com/office/drawing/2014/main" id="{B8217FF2-24EA-4A6A-9654-187C002EC49B}"/>
              </a:ext>
            </a:extLst>
          </p:cNvPr>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Tree>
    <p:extLst>
      <p:ext uri="{BB962C8B-B14F-4D97-AF65-F5344CB8AC3E}">
        <p14:creationId xmlns:p14="http://schemas.microsoft.com/office/powerpoint/2010/main" val="21273980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26</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3" name="Rectangle 1"/>
          <p:cNvSpPr>
            <a:spLocks noChangeArrowheads="1"/>
          </p:cNvSpPr>
          <p:nvPr/>
        </p:nvSpPr>
        <p:spPr bwMode="auto">
          <a:xfrm>
            <a:off x="331979" y="1752880"/>
            <a:ext cx="19471234" cy="647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CH" sz="2300" b="0" dirty="0" err="1"/>
              <a:t>Thank</a:t>
            </a:r>
            <a:r>
              <a:rPr lang="de-CH" sz="2300" b="0" dirty="0"/>
              <a:t> </a:t>
            </a:r>
            <a:r>
              <a:rPr lang="de-CH" sz="2300" b="0" dirty="0" err="1"/>
              <a:t>You</a:t>
            </a:r>
            <a:r>
              <a:rPr lang="de-CH" sz="2300" b="0" dirty="0"/>
              <a:t>!</a:t>
            </a:r>
          </a:p>
          <a:p>
            <a:endParaRPr lang="de-CH" sz="2300" b="0" dirty="0"/>
          </a:p>
          <a:p>
            <a:r>
              <a:rPr lang="de-CH" sz="2300" b="0" dirty="0"/>
              <a:t>In </a:t>
            </a:r>
            <a:r>
              <a:rPr lang="de-CH" sz="2300" b="0" dirty="0" err="1"/>
              <a:t>case</a:t>
            </a:r>
            <a:r>
              <a:rPr lang="de-CH" sz="2300" b="0" dirty="0"/>
              <a:t> of </a:t>
            </a:r>
            <a:r>
              <a:rPr lang="de-CH" sz="2300" b="0" dirty="0" err="1"/>
              <a:t>questions</a:t>
            </a:r>
            <a:r>
              <a:rPr lang="de-CH" sz="2300" b="0" dirty="0"/>
              <a:t> </a:t>
            </a:r>
            <a:r>
              <a:rPr lang="de-CH" sz="2300" b="0" dirty="0" err="1"/>
              <a:t>or</a:t>
            </a:r>
            <a:r>
              <a:rPr lang="de-CH" sz="2300" b="0" dirty="0"/>
              <a:t> </a:t>
            </a:r>
            <a:r>
              <a:rPr lang="de-CH" sz="2300" b="0" dirty="0" err="1"/>
              <a:t>proposals</a:t>
            </a:r>
            <a:r>
              <a:rPr lang="de-CH" sz="2300" b="0" dirty="0"/>
              <a:t>, </a:t>
            </a:r>
            <a:r>
              <a:rPr lang="de-CH" sz="2300" b="0" dirty="0" err="1"/>
              <a:t>the</a:t>
            </a:r>
            <a:r>
              <a:rPr lang="de-CH" sz="2300" b="0" dirty="0"/>
              <a:t> Chairs of DC </a:t>
            </a:r>
            <a:r>
              <a:rPr lang="de-CH" sz="2300" b="0" dirty="0" err="1"/>
              <a:t>are</a:t>
            </a:r>
            <a:r>
              <a:rPr lang="de-CH" sz="2300" b="0" dirty="0"/>
              <a:t> </a:t>
            </a:r>
            <a:r>
              <a:rPr lang="de-CH" sz="2300" b="0" dirty="0" err="1"/>
              <a:t>available</a:t>
            </a:r>
            <a:endParaRPr lang="de-CH" sz="2300" dirty="0"/>
          </a:p>
          <a:p>
            <a:endParaRPr lang="de-CH" sz="2300" b="0" dirty="0"/>
          </a:p>
          <a:p>
            <a:r>
              <a:rPr lang="de-CH" sz="2300" b="0" u="sng" dirty="0">
                <a:hlinkClick r:id="rId2">
                  <a:extLst>
                    <a:ext uri="{A12FA001-AC4F-418D-AE19-62706E023703}">
                      <ahyp:hlinkClr xmlns:ahyp="http://schemas.microsoft.com/office/drawing/2018/hyperlinkcolor" val="tx"/>
                    </a:ext>
                  </a:extLst>
                </a:hlinkClick>
              </a:rPr>
              <a:t>Paul Rosenich </a:t>
            </a:r>
            <a:r>
              <a:rPr lang="de-CH" sz="2300" b="0" dirty="0">
                <a:solidFill>
                  <a:srgbClr val="0000FF"/>
                </a:solidFill>
                <a:hlinkClick r:id="rId2">
                  <a:extLst>
                    <a:ext uri="{A12FA001-AC4F-418D-AE19-62706E023703}">
                      <ahyp:hlinkClr xmlns:ahyp="http://schemas.microsoft.com/office/drawing/2018/hyperlinkcolor" val="tx"/>
                    </a:ext>
                  </a:extLst>
                </a:hlinkClick>
              </a:rPr>
              <a:t>rosenich@pprag.com</a:t>
            </a:r>
            <a:endParaRPr lang="de-CH" sz="2300" b="0" dirty="0"/>
          </a:p>
          <a:p>
            <a:r>
              <a:rPr lang="de-CH" sz="2300" b="0" u="sng" dirty="0"/>
              <a:t>Werner Fröhling </a:t>
            </a:r>
            <a:r>
              <a:rPr lang="en-GB" sz="2300" b="0" u="sng" dirty="0">
                <a:hlinkClick r:id="rId3"/>
              </a:rPr>
              <a:t>werner.froehling@swisskrono.com</a:t>
            </a:r>
            <a:endParaRPr lang="en-GB" sz="2300" b="0" u="sng" dirty="0"/>
          </a:p>
          <a:p>
            <a:endParaRPr lang="de-CH" sz="2300" b="0" dirty="0"/>
          </a:p>
          <a:p>
            <a:r>
              <a:rPr lang="de-CH" sz="2300" b="0" dirty="0"/>
              <a:t>Most relevant Law </a:t>
            </a:r>
            <a:r>
              <a:rPr lang="de-CH" sz="2300" b="0" dirty="0" err="1"/>
              <a:t>for</a:t>
            </a:r>
            <a:r>
              <a:rPr lang="de-CH" sz="2300" b="0" dirty="0"/>
              <a:t> Disciplinary Questions:</a:t>
            </a:r>
          </a:p>
          <a:p>
            <a:r>
              <a:rPr lang="de-CH" sz="2000" b="0" dirty="0"/>
              <a:t>epi Code of Conduct</a:t>
            </a:r>
          </a:p>
          <a:p>
            <a:r>
              <a:rPr lang="hu-HU"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https://www.epo.org/en/legal/official-journal/2022/06/a61.html</a:t>
            </a:r>
            <a:endParaRPr lang="de-CH" sz="1800" dirty="0">
              <a:effectLst/>
              <a:latin typeface="Aptos"/>
              <a:ea typeface="Calibri" panose="020F0502020204030204" pitchFamily="34" charset="0"/>
              <a:cs typeface="Calibri" panose="020F0502020204030204" pitchFamily="34" charset="0"/>
            </a:endParaRPr>
          </a:p>
          <a:p>
            <a:r>
              <a:rPr lang="de-DE" sz="1800" b="0" dirty="0">
                <a:effectLst/>
                <a:latin typeface="+mj-lt"/>
                <a:ea typeface="Calibri" panose="020F0502020204030204" pitchFamily="34" charset="0"/>
                <a:cs typeface="Calibri" panose="020F0502020204030204" pitchFamily="34" charset="0"/>
              </a:rPr>
              <a:t>Regulation on </a:t>
            </a:r>
            <a:r>
              <a:rPr lang="de-DE" sz="2000" b="0" dirty="0" err="1">
                <a:effectLst/>
                <a:latin typeface="+mj-lt"/>
                <a:ea typeface="Calibri" panose="020F0502020204030204" pitchFamily="34" charset="0"/>
                <a:cs typeface="Calibri" panose="020F0502020204030204" pitchFamily="34" charset="0"/>
              </a:rPr>
              <a:t>Discipline</a:t>
            </a:r>
            <a:r>
              <a:rPr lang="de-DE" sz="1800" b="0" dirty="0">
                <a:effectLst/>
                <a:latin typeface="Calibri" panose="020F0502020204030204" pitchFamily="34" charset="0"/>
                <a:ea typeface="Calibri" panose="020F0502020204030204" pitchFamily="34" charset="0"/>
                <a:cs typeface="Calibri" panose="020F0502020204030204" pitchFamily="34" charset="0"/>
              </a:rPr>
              <a:t>: </a:t>
            </a:r>
            <a:endParaRPr lang="de-CH" sz="1800" b="0" dirty="0">
              <a:effectLst/>
              <a:latin typeface="Aptos"/>
              <a:ea typeface="Calibri" panose="020F0502020204030204" pitchFamily="34" charset="0"/>
              <a:cs typeface="Calibri" panose="020F0502020204030204" pitchFamily="34" charset="0"/>
            </a:endParaRPr>
          </a:p>
          <a:p>
            <a:r>
              <a:rPr lang="hu-HU"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https://www.epo.org/en/legal/official-journal/2022/etc/se1/p142.html</a:t>
            </a:r>
            <a:endParaRPr lang="de-CH" sz="1800" dirty="0">
              <a:effectLst/>
              <a:latin typeface="Aptos"/>
              <a:ea typeface="Calibri" panose="020F0502020204030204" pitchFamily="34" charset="0"/>
              <a:cs typeface="Calibri" panose="020F0502020204030204" pitchFamily="34" charset="0"/>
            </a:endParaRPr>
          </a:p>
          <a:p>
            <a:endParaRPr lang="de-CH" b="0" dirty="0"/>
          </a:p>
          <a:p>
            <a:endParaRPr lang="de-LI" sz="2400" b="0" dirty="0"/>
          </a:p>
          <a:p>
            <a:endParaRPr lang="de-LI" sz="2400" dirty="0"/>
          </a:p>
          <a:p>
            <a:pPr marL="457200" indent="-457200">
              <a:buAutoNum type="arabicPeriod"/>
            </a:pPr>
            <a:endParaRPr lang="de-LI" sz="2400" b="0" dirty="0"/>
          </a:p>
          <a:p>
            <a:r>
              <a:rPr lang="en-US" sz="2400" b="0" dirty="0"/>
              <a:t> </a:t>
            </a:r>
            <a:endParaRPr lang="de-LI" sz="2400" b="0" dirty="0"/>
          </a:p>
          <a:p>
            <a:pPr marL="0" marR="0" lvl="0" indent="0" algn="l" defTabSz="914400" rtl="0" eaLnBrk="1" fontAlgn="base" latinLnBrk="0" hangingPunct="1">
              <a:lnSpc>
                <a:spcPct val="100000"/>
              </a:lnSpc>
              <a:spcBef>
                <a:spcPct val="0"/>
              </a:spcBef>
              <a:spcAft>
                <a:spcPct val="0"/>
              </a:spcAft>
              <a:buClrTx/>
              <a:buSzTx/>
              <a:buFontTx/>
              <a:buNone/>
              <a:tabLst/>
            </a:pPr>
            <a:endParaRPr kumimoji="0" lang="de-LI" altLang="de-DE"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LI" altLang="de-DE"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779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GB" sz="2400" dirty="0">
                <a:effectLst/>
              </a:rPr>
              <a:t>Overview</a:t>
            </a:r>
          </a:p>
        </p:txBody>
      </p:sp>
      <p:sp>
        <p:nvSpPr>
          <p:cNvPr id="7" name="Text Placeholder 6"/>
          <p:cNvSpPr>
            <a:spLocks noGrp="1"/>
          </p:cNvSpPr>
          <p:nvPr>
            <p:ph type="body" idx="4294967295"/>
          </p:nvPr>
        </p:nvSpPr>
        <p:spPr/>
        <p:txBody>
          <a:bodyPr/>
          <a:lstStyle/>
          <a:p>
            <a:pPr>
              <a:buFont typeface="Arial" charset="0"/>
              <a:buNone/>
              <a:defRPr/>
            </a:pPr>
            <a:r>
              <a:rPr lang="en-GB" sz="1600" dirty="0">
                <a:effectLst/>
              </a:rPr>
              <a:t>	</a:t>
            </a:r>
          </a:p>
        </p:txBody>
      </p:sp>
      <p:sp>
        <p:nvSpPr>
          <p:cNvPr id="3" name="Foliennummernplatzhalter 2"/>
          <p:cNvSpPr>
            <a:spLocks noGrp="1"/>
          </p:cNvSpPr>
          <p:nvPr>
            <p:ph type="sldNum" sz="quarter" idx="12"/>
          </p:nvPr>
        </p:nvSpPr>
        <p:spPr/>
        <p:txBody>
          <a:bodyPr/>
          <a:lstStyle/>
          <a:p>
            <a:pPr>
              <a:defRPr/>
            </a:pPr>
            <a:fld id="{C5BE030B-6590-460B-990B-EC7F23B9F405}" type="slidenum">
              <a:rPr lang="en-GB" smtClean="0"/>
              <a:pPr>
                <a:defRPr/>
              </a:pPr>
              <a:t>3</a:t>
            </a:fld>
            <a:endParaRPr lang="en-GB"/>
          </a:p>
        </p:txBody>
      </p:sp>
      <p:sp>
        <p:nvSpPr>
          <p:cNvPr id="2" name="Ellipse 1">
            <a:extLst>
              <a:ext uri="{FF2B5EF4-FFF2-40B4-BE49-F238E27FC236}">
                <a16:creationId xmlns:a16="http://schemas.microsoft.com/office/drawing/2014/main" id="{4AC645D6-ABCD-CF22-C7CD-7C50AF147D62}"/>
              </a:ext>
            </a:extLst>
          </p:cNvPr>
          <p:cNvSpPr/>
          <p:nvPr/>
        </p:nvSpPr>
        <p:spPr>
          <a:xfrm>
            <a:off x="3059832" y="1313851"/>
            <a:ext cx="2808312" cy="13681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t>Administrative Council</a:t>
            </a:r>
          </a:p>
        </p:txBody>
      </p:sp>
      <p:sp>
        <p:nvSpPr>
          <p:cNvPr id="9" name="Flussdiagramm: Verbinder 8">
            <a:extLst>
              <a:ext uri="{FF2B5EF4-FFF2-40B4-BE49-F238E27FC236}">
                <a16:creationId xmlns:a16="http://schemas.microsoft.com/office/drawing/2014/main" id="{5BE81DCE-09B1-14AA-9FC4-2F70B552F406}"/>
              </a:ext>
            </a:extLst>
          </p:cNvPr>
          <p:cNvSpPr/>
          <p:nvPr/>
        </p:nvSpPr>
        <p:spPr>
          <a:xfrm>
            <a:off x="827584" y="4609926"/>
            <a:ext cx="1296144" cy="115212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DB</a:t>
            </a:r>
          </a:p>
        </p:txBody>
      </p:sp>
      <p:sp>
        <p:nvSpPr>
          <p:cNvPr id="12" name="Flussdiagramm: Verbinder 11">
            <a:extLst>
              <a:ext uri="{FF2B5EF4-FFF2-40B4-BE49-F238E27FC236}">
                <a16:creationId xmlns:a16="http://schemas.microsoft.com/office/drawing/2014/main" id="{A849E798-B188-DE7D-6DA4-1CF539445B82}"/>
              </a:ext>
            </a:extLst>
          </p:cNvPr>
          <p:cNvSpPr/>
          <p:nvPr/>
        </p:nvSpPr>
        <p:spPr>
          <a:xfrm>
            <a:off x="3935851" y="4609926"/>
            <a:ext cx="1296144" cy="115212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DC</a:t>
            </a:r>
          </a:p>
        </p:txBody>
      </p:sp>
      <p:sp>
        <p:nvSpPr>
          <p:cNvPr id="13" name="Flussdiagramm: Verbinder 12">
            <a:extLst>
              <a:ext uri="{FF2B5EF4-FFF2-40B4-BE49-F238E27FC236}">
                <a16:creationId xmlns:a16="http://schemas.microsoft.com/office/drawing/2014/main" id="{0A5BF9AE-9EE3-E8F7-584A-66550A8E9DBF}"/>
              </a:ext>
            </a:extLst>
          </p:cNvPr>
          <p:cNvSpPr/>
          <p:nvPr/>
        </p:nvSpPr>
        <p:spPr>
          <a:xfrm>
            <a:off x="6971928" y="4609926"/>
            <a:ext cx="1296144" cy="1152128"/>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t>epi Council</a:t>
            </a:r>
          </a:p>
        </p:txBody>
      </p:sp>
      <p:sp>
        <p:nvSpPr>
          <p:cNvPr id="14" name="Rechteck 13">
            <a:extLst>
              <a:ext uri="{FF2B5EF4-FFF2-40B4-BE49-F238E27FC236}">
                <a16:creationId xmlns:a16="http://schemas.microsoft.com/office/drawing/2014/main" id="{7A431660-51C1-3111-E83F-215103789453}"/>
              </a:ext>
            </a:extLst>
          </p:cNvPr>
          <p:cNvSpPr/>
          <p:nvPr/>
        </p:nvSpPr>
        <p:spPr>
          <a:xfrm>
            <a:off x="535913" y="3467653"/>
            <a:ext cx="2088232" cy="792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EPO</a:t>
            </a:r>
          </a:p>
        </p:txBody>
      </p:sp>
      <p:sp>
        <p:nvSpPr>
          <p:cNvPr id="15" name="Rechteck 14">
            <a:extLst>
              <a:ext uri="{FF2B5EF4-FFF2-40B4-BE49-F238E27FC236}">
                <a16:creationId xmlns:a16="http://schemas.microsoft.com/office/drawing/2014/main" id="{F5F731BF-4D84-E14C-9C8F-7299F5871AC5}"/>
              </a:ext>
            </a:extLst>
          </p:cNvPr>
          <p:cNvSpPr/>
          <p:nvPr/>
        </p:nvSpPr>
        <p:spPr>
          <a:xfrm>
            <a:off x="3546276" y="3469197"/>
            <a:ext cx="2088232" cy="792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800" dirty="0"/>
              <a:t>Boards of Appeal</a:t>
            </a:r>
          </a:p>
        </p:txBody>
      </p:sp>
      <p:sp>
        <p:nvSpPr>
          <p:cNvPr id="16" name="Rechteck 15">
            <a:extLst>
              <a:ext uri="{FF2B5EF4-FFF2-40B4-BE49-F238E27FC236}">
                <a16:creationId xmlns:a16="http://schemas.microsoft.com/office/drawing/2014/main" id="{55598174-15FB-4054-29C7-9CF8F61586D5}"/>
              </a:ext>
            </a:extLst>
          </p:cNvPr>
          <p:cNvSpPr/>
          <p:nvPr/>
        </p:nvSpPr>
        <p:spPr>
          <a:xfrm>
            <a:off x="6512577" y="3443919"/>
            <a:ext cx="2088232" cy="7920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epi</a:t>
            </a:r>
          </a:p>
        </p:txBody>
      </p:sp>
      <p:cxnSp>
        <p:nvCxnSpPr>
          <p:cNvPr id="18" name="Gerade Verbindung mit Pfeil 17">
            <a:extLst>
              <a:ext uri="{FF2B5EF4-FFF2-40B4-BE49-F238E27FC236}">
                <a16:creationId xmlns:a16="http://schemas.microsoft.com/office/drawing/2014/main" id="{FAC801B6-A193-066A-C9E2-FBAC09DBF46F}"/>
              </a:ext>
            </a:extLst>
          </p:cNvPr>
          <p:cNvCxnSpPr/>
          <p:nvPr/>
        </p:nvCxnSpPr>
        <p:spPr>
          <a:xfrm flipH="1">
            <a:off x="1475656" y="2348880"/>
            <a:ext cx="1512168" cy="10081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67C8714-CC7A-D76B-59F0-EA267F7F7C83}"/>
              </a:ext>
            </a:extLst>
          </p:cNvPr>
          <p:cNvCxnSpPr/>
          <p:nvPr/>
        </p:nvCxnSpPr>
        <p:spPr>
          <a:xfrm>
            <a:off x="3995936" y="2780928"/>
            <a:ext cx="0" cy="57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9F9352A1-9C92-6BCB-637D-E427380ECB72}"/>
              </a:ext>
            </a:extLst>
          </p:cNvPr>
          <p:cNvCxnSpPr/>
          <p:nvPr/>
        </p:nvCxnSpPr>
        <p:spPr>
          <a:xfrm flipV="1">
            <a:off x="5004048" y="2780928"/>
            <a:ext cx="0" cy="57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0" name="Bogen 39">
            <a:extLst>
              <a:ext uri="{FF2B5EF4-FFF2-40B4-BE49-F238E27FC236}">
                <a16:creationId xmlns:a16="http://schemas.microsoft.com/office/drawing/2014/main" id="{E8C710BF-8A8C-1D8A-626D-C37988DA34AF}"/>
              </a:ext>
            </a:extLst>
          </p:cNvPr>
          <p:cNvSpPr/>
          <p:nvPr/>
        </p:nvSpPr>
        <p:spPr>
          <a:xfrm>
            <a:off x="4804512" y="2631616"/>
            <a:ext cx="1156536" cy="2520280"/>
          </a:xfrm>
          <a:prstGeom prst="arc">
            <a:avLst>
              <a:gd name="adj1" fmla="val 16200000"/>
              <a:gd name="adj2" fmla="val 5420172"/>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2" name="Gerade Verbindung mit Pfeil 41">
            <a:extLst>
              <a:ext uri="{FF2B5EF4-FFF2-40B4-BE49-F238E27FC236}">
                <a16:creationId xmlns:a16="http://schemas.microsoft.com/office/drawing/2014/main" id="{9CA4FA32-E45D-1172-26A5-9275FCCC76F9}"/>
              </a:ext>
            </a:extLst>
          </p:cNvPr>
          <p:cNvCxnSpPr/>
          <p:nvPr/>
        </p:nvCxnSpPr>
        <p:spPr>
          <a:xfrm>
            <a:off x="2231740" y="4941168"/>
            <a:ext cx="15481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Gerade Verbindung mit Pfeil 43">
            <a:extLst>
              <a:ext uri="{FF2B5EF4-FFF2-40B4-BE49-F238E27FC236}">
                <a16:creationId xmlns:a16="http://schemas.microsoft.com/office/drawing/2014/main" id="{5FD99316-D4E5-B161-18EE-74791BB6ECAB}"/>
              </a:ext>
            </a:extLst>
          </p:cNvPr>
          <p:cNvCxnSpPr/>
          <p:nvPr/>
        </p:nvCxnSpPr>
        <p:spPr>
          <a:xfrm flipH="1">
            <a:off x="2267744" y="5517232"/>
            <a:ext cx="15121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6" name="Bogen 45">
            <a:extLst>
              <a:ext uri="{FF2B5EF4-FFF2-40B4-BE49-F238E27FC236}">
                <a16:creationId xmlns:a16="http://schemas.microsoft.com/office/drawing/2014/main" id="{3297BF73-1C81-C1AA-3FA8-F32B34AE3600}"/>
              </a:ext>
            </a:extLst>
          </p:cNvPr>
          <p:cNvSpPr/>
          <p:nvPr/>
        </p:nvSpPr>
        <p:spPr>
          <a:xfrm rot="8443923">
            <a:off x="5209267" y="4417911"/>
            <a:ext cx="2094618" cy="1643686"/>
          </a:xfrm>
          <a:prstGeom prst="arc">
            <a:avLst>
              <a:gd name="adj1" fmla="val 14615721"/>
              <a:gd name="adj2" fmla="val 549128"/>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7" name="Textfeld 46">
            <a:extLst>
              <a:ext uri="{FF2B5EF4-FFF2-40B4-BE49-F238E27FC236}">
                <a16:creationId xmlns:a16="http://schemas.microsoft.com/office/drawing/2014/main" id="{0481E77B-459E-9469-C174-0722911DB687}"/>
              </a:ext>
            </a:extLst>
          </p:cNvPr>
          <p:cNvSpPr txBox="1"/>
          <p:nvPr/>
        </p:nvSpPr>
        <p:spPr>
          <a:xfrm>
            <a:off x="5219047" y="5416375"/>
            <a:ext cx="1904920" cy="307777"/>
          </a:xfrm>
          <a:prstGeom prst="rect">
            <a:avLst/>
          </a:prstGeom>
          <a:noFill/>
        </p:spPr>
        <p:txBody>
          <a:bodyPr wrap="square" rtlCol="0">
            <a:spAutoFit/>
          </a:bodyPr>
          <a:lstStyle/>
          <a:p>
            <a:r>
              <a:rPr lang="de-DE" sz="1400" b="0" dirty="0">
                <a:solidFill>
                  <a:schemeClr val="tx2">
                    <a:lumMod val="75000"/>
                  </a:schemeClr>
                </a:solidFill>
              </a:rPr>
              <a:t>38 Members, </a:t>
            </a:r>
            <a:r>
              <a:rPr lang="de-DE" sz="1400" b="0" dirty="0" err="1">
                <a:solidFill>
                  <a:schemeClr val="tx2">
                    <a:lumMod val="75000"/>
                  </a:schemeClr>
                </a:solidFill>
              </a:rPr>
              <a:t>budget</a:t>
            </a:r>
            <a:endParaRPr lang="de-DE" sz="1400" b="0" dirty="0">
              <a:solidFill>
                <a:schemeClr val="tx2">
                  <a:lumMod val="75000"/>
                </a:schemeClr>
              </a:solidFill>
            </a:endParaRPr>
          </a:p>
        </p:txBody>
      </p:sp>
      <p:sp>
        <p:nvSpPr>
          <p:cNvPr id="48" name="Textfeld 47">
            <a:extLst>
              <a:ext uri="{FF2B5EF4-FFF2-40B4-BE49-F238E27FC236}">
                <a16:creationId xmlns:a16="http://schemas.microsoft.com/office/drawing/2014/main" id="{207CBC9D-3CD2-5986-2000-92BCDD001CE2}"/>
              </a:ext>
            </a:extLst>
          </p:cNvPr>
          <p:cNvSpPr txBox="1"/>
          <p:nvPr/>
        </p:nvSpPr>
        <p:spPr>
          <a:xfrm>
            <a:off x="2290873" y="5536140"/>
            <a:ext cx="1575172" cy="307777"/>
          </a:xfrm>
          <a:prstGeom prst="rect">
            <a:avLst/>
          </a:prstGeom>
          <a:noFill/>
        </p:spPr>
        <p:txBody>
          <a:bodyPr wrap="square" rtlCol="0">
            <a:spAutoFit/>
          </a:bodyPr>
          <a:lstStyle/>
          <a:p>
            <a:r>
              <a:rPr lang="de-DE" sz="1400" b="0" dirty="0" err="1">
                <a:solidFill>
                  <a:schemeClr val="tx2">
                    <a:lumMod val="75000"/>
                  </a:schemeClr>
                </a:solidFill>
              </a:rPr>
              <a:t>important</a:t>
            </a:r>
            <a:r>
              <a:rPr lang="de-DE" sz="1400" b="0" dirty="0">
                <a:solidFill>
                  <a:schemeClr val="tx2">
                    <a:lumMod val="75000"/>
                  </a:schemeClr>
                </a:solidFill>
              </a:rPr>
              <a:t> </a:t>
            </a:r>
            <a:r>
              <a:rPr lang="de-DE" sz="1400" b="0" dirty="0" err="1">
                <a:solidFill>
                  <a:schemeClr val="tx2">
                    <a:lumMod val="75000"/>
                  </a:schemeClr>
                </a:solidFill>
              </a:rPr>
              <a:t>cases</a:t>
            </a:r>
            <a:endParaRPr lang="de-DE" sz="1400" b="0" dirty="0">
              <a:solidFill>
                <a:schemeClr val="tx2">
                  <a:lumMod val="75000"/>
                </a:schemeClr>
              </a:solidFill>
            </a:endParaRPr>
          </a:p>
        </p:txBody>
      </p:sp>
      <p:sp>
        <p:nvSpPr>
          <p:cNvPr id="49" name="Textfeld 48">
            <a:extLst>
              <a:ext uri="{FF2B5EF4-FFF2-40B4-BE49-F238E27FC236}">
                <a16:creationId xmlns:a16="http://schemas.microsoft.com/office/drawing/2014/main" id="{353598D5-54BF-A8E3-E108-3700DC52C513}"/>
              </a:ext>
            </a:extLst>
          </p:cNvPr>
          <p:cNvSpPr txBox="1"/>
          <p:nvPr/>
        </p:nvSpPr>
        <p:spPr>
          <a:xfrm>
            <a:off x="2719256" y="4585813"/>
            <a:ext cx="537135" cy="307777"/>
          </a:xfrm>
          <a:prstGeom prst="rect">
            <a:avLst/>
          </a:prstGeom>
          <a:noFill/>
        </p:spPr>
        <p:txBody>
          <a:bodyPr wrap="square" rtlCol="0">
            <a:spAutoFit/>
          </a:bodyPr>
          <a:lstStyle/>
          <a:p>
            <a:r>
              <a:rPr lang="de-DE" sz="1400" b="0" dirty="0">
                <a:solidFill>
                  <a:schemeClr val="tx2">
                    <a:lumMod val="75000"/>
                  </a:schemeClr>
                </a:solidFill>
              </a:rPr>
              <a:t>time</a:t>
            </a:r>
          </a:p>
        </p:txBody>
      </p:sp>
      <p:sp>
        <p:nvSpPr>
          <p:cNvPr id="4" name="Rectangle 2">
            <a:extLst>
              <a:ext uri="{FF2B5EF4-FFF2-40B4-BE49-F238E27FC236}">
                <a16:creationId xmlns:a16="http://schemas.microsoft.com/office/drawing/2014/main" id="{9668C713-6209-9A9B-7AE5-9161E83EE123}"/>
              </a:ext>
            </a:extLst>
          </p:cNvPr>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cxnSp>
        <p:nvCxnSpPr>
          <p:cNvPr id="5" name="Gerade Verbindung mit Pfeil 4">
            <a:extLst>
              <a:ext uri="{FF2B5EF4-FFF2-40B4-BE49-F238E27FC236}">
                <a16:creationId xmlns:a16="http://schemas.microsoft.com/office/drawing/2014/main" id="{93A5AF98-3D50-D39F-4DAF-CDE40E9A154B}"/>
              </a:ext>
            </a:extLst>
          </p:cNvPr>
          <p:cNvCxnSpPr/>
          <p:nvPr/>
        </p:nvCxnSpPr>
        <p:spPr>
          <a:xfrm flipV="1">
            <a:off x="4564777" y="4259741"/>
            <a:ext cx="0" cy="5760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8EFAB908-4AA1-189C-C4E6-62AE8C011224}"/>
              </a:ext>
            </a:extLst>
          </p:cNvPr>
          <p:cNvCxnSpPr>
            <a:cxnSpLocks/>
          </p:cNvCxnSpPr>
          <p:nvPr/>
        </p:nvCxnSpPr>
        <p:spPr>
          <a:xfrm>
            <a:off x="6067680" y="2299146"/>
            <a:ext cx="1695002" cy="10158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4</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73524"/>
            <a:ext cx="8820470" cy="704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sz="1800" dirty="0"/>
          </a:p>
          <a:p>
            <a:pPr lvl="0" algn="ctr"/>
            <a:r>
              <a:rPr lang="en-GB" sz="1800" b="1" dirty="0"/>
              <a:t>Basic Principles of Conduct for the epi Members and Terms of Reference for </a:t>
            </a:r>
          </a:p>
          <a:p>
            <a:pPr lvl="0" algn="ctr"/>
            <a:r>
              <a:rPr lang="en-GB" sz="1800" dirty="0"/>
              <a:t>Disciplinary Bodies</a:t>
            </a:r>
            <a:r>
              <a:rPr lang="en-GB" sz="1800" b="1" dirty="0"/>
              <a:t> to follow</a:t>
            </a:r>
          </a:p>
          <a:p>
            <a:pPr lvl="0" algn="ctr"/>
            <a:endParaRPr lang="en-GB" sz="1800" b="1" dirty="0"/>
          </a:p>
          <a:p>
            <a:r>
              <a:rPr lang="en-US" sz="1800" dirty="0"/>
              <a:t>The </a:t>
            </a:r>
            <a:r>
              <a:rPr lang="en-US" sz="1800" b="1" dirty="0"/>
              <a:t>EPO Administrative Council </a:t>
            </a:r>
            <a:r>
              <a:rPr lang="en-US" sz="1800" dirty="0"/>
              <a:t>has identified in the first 3 Articles of the Regulation on Discipline the three basic principles of professional conduct. These are the </a:t>
            </a:r>
            <a:r>
              <a:rPr lang="en-US" sz="1800" u="sng" dirty="0"/>
              <a:t>basic terms of reference </a:t>
            </a:r>
            <a:r>
              <a:rPr lang="en-US" sz="1800" dirty="0"/>
              <a:t>that the </a:t>
            </a:r>
            <a:r>
              <a:rPr lang="en-US" sz="1800" dirty="0" err="1"/>
              <a:t>disciplionary</a:t>
            </a:r>
            <a:r>
              <a:rPr lang="en-US" sz="1800" dirty="0"/>
              <a:t> Organs must follow in their deliberations of a compliant. </a:t>
            </a:r>
          </a:p>
          <a:p>
            <a:pPr marL="457200" algn="just"/>
            <a:endParaRPr lang="en-GB" sz="1800" dirty="0"/>
          </a:p>
          <a:p>
            <a:pPr marL="914400" indent="-457200" algn="just">
              <a:buFontTx/>
              <a:buAutoNum type="arabicParenR"/>
            </a:pPr>
            <a:r>
              <a:rPr lang="en-GB" sz="1800" b="1" dirty="0"/>
              <a:t> The principle of responsibility towards the profession</a:t>
            </a:r>
            <a:r>
              <a:rPr lang="en-GB" sz="1800" dirty="0"/>
              <a:t>: Article 1: </a:t>
            </a:r>
            <a:r>
              <a:rPr lang="en-US" sz="1800" i="1" dirty="0"/>
              <a:t>A professional representative shall exercise his profession conscientiously and in a manner appropriate to its dignity. In particular, he shall not knowingly make any false or misleading statement.</a:t>
            </a:r>
          </a:p>
          <a:p>
            <a:pPr marL="914400" indent="-457200" algn="just">
              <a:buFontTx/>
              <a:buAutoNum type="arabicParenR"/>
            </a:pPr>
            <a:endParaRPr lang="en-GB" sz="18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368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5</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212023"/>
            <a:ext cx="8820470" cy="7325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lvl="0" algn="ctr"/>
            <a:r>
              <a:rPr lang="en-GB" sz="1800" b="1" dirty="0"/>
              <a:t>Basic Principles of Conduct for the epi Members and Terms of Reference for </a:t>
            </a:r>
          </a:p>
          <a:p>
            <a:pPr lvl="0" algn="ctr"/>
            <a:r>
              <a:rPr lang="en-GB" sz="1800" dirty="0"/>
              <a:t>Disciplinary Bodies</a:t>
            </a:r>
            <a:r>
              <a:rPr lang="en-GB" sz="1800" b="1" dirty="0"/>
              <a:t> to follow</a:t>
            </a:r>
          </a:p>
          <a:p>
            <a:pPr marL="457200" algn="just"/>
            <a:endParaRPr lang="en-GB" sz="1800" dirty="0"/>
          </a:p>
          <a:p>
            <a:pPr marL="457200" algn="just"/>
            <a:r>
              <a:rPr lang="en-GB" sz="1800" b="1" dirty="0"/>
              <a:t>2)	The principle of confidence in the profession</a:t>
            </a:r>
            <a:r>
              <a:rPr lang="en-GB" sz="1800" dirty="0"/>
              <a:t>: </a:t>
            </a:r>
            <a:r>
              <a:rPr lang="en-US" sz="1800" dirty="0"/>
              <a:t>Article 2: </a:t>
            </a:r>
            <a:r>
              <a:rPr lang="en-US" sz="1800" i="1" dirty="0"/>
              <a:t>A professional representative shall conduct himself in such a manner as not to prejudice the necessary confidence in his profession. A professional representative shall be bound not to disclose information accepted by him in confidence in the exercise of his duties, unless he is released from this obligation</a:t>
            </a:r>
            <a:r>
              <a:rPr lang="en-US" sz="1800" dirty="0"/>
              <a:t>.</a:t>
            </a:r>
          </a:p>
          <a:p>
            <a:pPr marL="914400" indent="-457200" algn="just">
              <a:buFontTx/>
              <a:buAutoNum type="arabicParenR"/>
            </a:pPr>
            <a:endParaRPr lang="en-GB" sz="1800" b="1" dirty="0"/>
          </a:p>
          <a:p>
            <a:pPr marL="457200" algn="just"/>
            <a:r>
              <a:rPr lang="en-GB" sz="1800" b="1" dirty="0"/>
              <a:t>3)	The principle of responsibility towards the client</a:t>
            </a:r>
            <a:r>
              <a:rPr lang="en-GB" sz="1800" dirty="0"/>
              <a:t>: Article 3: </a:t>
            </a:r>
            <a:r>
              <a:rPr lang="en-US" sz="1800" i="1" dirty="0"/>
              <a:t>A professional representative who is unwilling to accept a call upon his professional services or who withdraws his services shall forthwith inform the client. In the latter case, he shall take appropriate measures to enable the client to avoid detriment.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18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91399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6</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988302"/>
            <a:ext cx="882047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EN: Disciplinary Committee (DC)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22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de-DE" sz="2200" dirty="0">
                <a:latin typeface="Arial" panose="020B0604020202020204" pitchFamily="34" charset="0"/>
                <a:ea typeface="Calibri" panose="020F0502020204030204" pitchFamily="34" charset="0"/>
                <a:cs typeface="Arial" panose="020B0604020202020204" pitchFamily="34" charset="0"/>
              </a:rPr>
              <a:t>DE: </a:t>
            </a:r>
            <a:r>
              <a:rPr lang="en-US" altLang="de-DE" sz="2200" dirty="0" err="1">
                <a:latin typeface="Arial" panose="020B0604020202020204" pitchFamily="34" charset="0"/>
                <a:ea typeface="Calibri" panose="020F0502020204030204" pitchFamily="34" charset="0"/>
                <a:cs typeface="Arial" panose="020B0604020202020204" pitchFamily="34" charset="0"/>
              </a:rPr>
              <a:t>Disziplinarrat</a:t>
            </a:r>
            <a:endParaRPr lang="en-US" altLang="de-DE" sz="22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de-DE" sz="2200" dirty="0">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de-DE" sz="22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FR: Commission de discipline</a:t>
            </a:r>
            <a:endParaRPr kumimoji="0" lang="en-US" altLang="de-DE" sz="220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37021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pPr>
              <a:defRPr/>
            </a:pPr>
            <a:fld id="{5D996D37-5966-44AA-8AA7-5ED2AF7CD0F5}" type="slidenum">
              <a:rPr lang="de-AT" smtClean="0"/>
              <a:pPr>
                <a:defRPr/>
              </a:pPr>
              <a:t>7</a:t>
            </a:fld>
            <a:endParaRPr lang="de-AT"/>
          </a:p>
        </p:txBody>
      </p:sp>
      <p:sp>
        <p:nvSpPr>
          <p:cNvPr id="8198" name="Rectangle 2"/>
          <p:cNvSpPr>
            <a:spLocks/>
          </p:cNvSpPr>
          <p:nvPr/>
        </p:nvSpPr>
        <p:spPr bwMode="auto">
          <a:xfrm>
            <a:off x="2051720" y="1203027"/>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000" dirty="0"/>
              <a:t>Tasks</a:t>
            </a:r>
            <a:endParaRPr lang="fr-FR" altLang="de-DE" sz="3000" dirty="0"/>
          </a:p>
        </p:txBody>
      </p:sp>
      <p:sp>
        <p:nvSpPr>
          <p:cNvPr id="7" name="Untertitel 2"/>
          <p:cNvSpPr>
            <a:spLocks noGrp="1"/>
          </p:cNvSpPr>
          <p:nvPr>
            <p:ph type="subTitle" idx="4294967295"/>
          </p:nvPr>
        </p:nvSpPr>
        <p:spPr>
          <a:xfrm>
            <a:off x="107504" y="1844824"/>
            <a:ext cx="8352928" cy="3433936"/>
          </a:xfrm>
        </p:spPr>
        <p:txBody>
          <a:bodyPr>
            <a:noAutofit/>
          </a:bodyPr>
          <a:lstStyle/>
          <a:p>
            <a:pPr lvl="1">
              <a:buFont typeface="Wingdings" pitchFamily="2" charset="2"/>
              <a:buChar char="§"/>
            </a:pPr>
            <a:r>
              <a:rPr lang="de-CH" sz="2400" dirty="0">
                <a:effectLst/>
              </a:rPr>
              <a:t>First half of First Instance in </a:t>
            </a:r>
            <a:r>
              <a:rPr lang="de-CH" sz="2400" dirty="0" err="1">
                <a:effectLst/>
              </a:rPr>
              <a:t>Disciplinary</a:t>
            </a:r>
            <a:r>
              <a:rPr lang="de-CH" sz="2400" dirty="0">
                <a:effectLst/>
              </a:rPr>
              <a:t> Proceedings</a:t>
            </a:r>
          </a:p>
          <a:p>
            <a:pPr lvl="1">
              <a:buFont typeface="Wingdings" pitchFamily="2" charset="2"/>
              <a:buChar char="§"/>
            </a:pPr>
            <a:r>
              <a:rPr lang="de-CH" sz="2400" dirty="0">
                <a:effectLst/>
              </a:rPr>
              <a:t>Clarification, </a:t>
            </a:r>
            <a:r>
              <a:rPr lang="de-CH" sz="2400" dirty="0" err="1">
                <a:effectLst/>
              </a:rPr>
              <a:t>collection</a:t>
            </a:r>
            <a:r>
              <a:rPr lang="de-CH" sz="2400" dirty="0">
                <a:effectLst/>
              </a:rPr>
              <a:t> </a:t>
            </a:r>
            <a:r>
              <a:rPr lang="de-CH" sz="2400" dirty="0" err="1">
                <a:effectLst/>
              </a:rPr>
              <a:t>of</a:t>
            </a:r>
            <a:r>
              <a:rPr lang="de-CH" sz="2400" dirty="0">
                <a:effectLst/>
              </a:rPr>
              <a:t> </a:t>
            </a:r>
            <a:r>
              <a:rPr lang="de-CH" sz="2400" dirty="0" err="1">
                <a:effectLst/>
              </a:rPr>
              <a:t>the</a:t>
            </a:r>
            <a:r>
              <a:rPr lang="de-CH" sz="2400" dirty="0">
                <a:effectLst/>
              </a:rPr>
              <a:t> </a:t>
            </a:r>
            <a:r>
              <a:rPr lang="de-CH" sz="2400" dirty="0" err="1">
                <a:effectLst/>
              </a:rPr>
              <a:t>facts</a:t>
            </a:r>
            <a:endParaRPr lang="de-CH" sz="2400" dirty="0">
              <a:effectLst/>
            </a:endParaRPr>
          </a:p>
          <a:p>
            <a:pPr lvl="1">
              <a:buFont typeface="Wingdings" pitchFamily="2" charset="2"/>
              <a:buChar char="§"/>
            </a:pPr>
            <a:r>
              <a:rPr lang="de-CH" sz="2400" dirty="0">
                <a:effectLst/>
              </a:rPr>
              <a:t>Mediation where </a:t>
            </a:r>
            <a:r>
              <a:rPr lang="de-CH" sz="2400" dirty="0" err="1">
                <a:effectLst/>
              </a:rPr>
              <a:t>possible</a:t>
            </a:r>
            <a:endParaRPr lang="de-CH" sz="2400" dirty="0">
              <a:effectLst/>
            </a:endParaRPr>
          </a:p>
          <a:p>
            <a:pPr lvl="1">
              <a:buFont typeface="Wingdings" pitchFamily="2" charset="2"/>
              <a:buChar char="§"/>
            </a:pPr>
            <a:r>
              <a:rPr lang="de-CH" sz="2400" dirty="0">
                <a:effectLst/>
              </a:rPr>
              <a:t>Providing </a:t>
            </a:r>
            <a:r>
              <a:rPr lang="de-CH" sz="2400" dirty="0" err="1">
                <a:effectLst/>
              </a:rPr>
              <a:t>Disciplinary</a:t>
            </a:r>
            <a:r>
              <a:rPr lang="de-CH" sz="2400" dirty="0">
                <a:effectLst/>
              </a:rPr>
              <a:t> </a:t>
            </a:r>
            <a:r>
              <a:rPr lang="de-CH" sz="2400" dirty="0" err="1">
                <a:effectLst/>
              </a:rPr>
              <a:t>Judgements</a:t>
            </a:r>
            <a:r>
              <a:rPr lang="de-CH" sz="2400" dirty="0">
                <a:effectLst/>
              </a:rPr>
              <a:t> on a </a:t>
            </a:r>
            <a:r>
              <a:rPr lang="de-CH" sz="2400" dirty="0" err="1">
                <a:effectLst/>
              </a:rPr>
              <a:t>first</a:t>
            </a:r>
            <a:r>
              <a:rPr lang="de-CH" sz="2400" dirty="0">
                <a:effectLst/>
              </a:rPr>
              <a:t> </a:t>
            </a:r>
            <a:r>
              <a:rPr lang="de-CH" sz="2400" dirty="0" err="1">
                <a:effectLst/>
              </a:rPr>
              <a:t>level</a:t>
            </a:r>
            <a:endParaRPr lang="de-CH" sz="2400" dirty="0">
              <a:effectLst/>
            </a:endParaRPr>
          </a:p>
          <a:p>
            <a:pPr lvl="1">
              <a:buFont typeface="Wingdings" pitchFamily="2" charset="2"/>
              <a:buChar char="§"/>
            </a:pPr>
            <a:r>
              <a:rPr lang="de-CH" sz="2400" dirty="0" err="1">
                <a:effectLst/>
              </a:rPr>
              <a:t>Forwarding</a:t>
            </a:r>
            <a:r>
              <a:rPr lang="de-CH" sz="2400" dirty="0">
                <a:effectLst/>
              </a:rPr>
              <a:t> </a:t>
            </a:r>
            <a:r>
              <a:rPr lang="de-CH" sz="2400" dirty="0" err="1">
                <a:effectLst/>
              </a:rPr>
              <a:t>cases</a:t>
            </a:r>
            <a:r>
              <a:rPr lang="de-CH" sz="2400" dirty="0">
                <a:effectLst/>
              </a:rPr>
              <a:t> </a:t>
            </a:r>
            <a:r>
              <a:rPr lang="de-CH" sz="2400" dirty="0" err="1">
                <a:effectLst/>
              </a:rPr>
              <a:t>to</a:t>
            </a:r>
            <a:r>
              <a:rPr lang="de-CH" sz="2400" dirty="0">
                <a:effectLst/>
              </a:rPr>
              <a:t> </a:t>
            </a:r>
            <a:r>
              <a:rPr lang="de-CH" sz="2400" dirty="0" err="1">
                <a:effectLst/>
              </a:rPr>
              <a:t>the</a:t>
            </a:r>
            <a:r>
              <a:rPr lang="de-CH" sz="2400" dirty="0">
                <a:effectLst/>
              </a:rPr>
              <a:t> </a:t>
            </a:r>
            <a:r>
              <a:rPr lang="de-CH" sz="2400" dirty="0" err="1">
                <a:effectLst/>
              </a:rPr>
              <a:t>more</a:t>
            </a:r>
            <a:r>
              <a:rPr lang="de-CH" sz="2400" dirty="0">
                <a:effectLst/>
              </a:rPr>
              <a:t> powerful D-Board</a:t>
            </a:r>
          </a:p>
          <a:p>
            <a:pPr lvl="1">
              <a:buFont typeface="Wingdings" pitchFamily="2" charset="2"/>
              <a:buChar char="§"/>
            </a:pPr>
            <a:r>
              <a:rPr lang="de-CH" sz="2400" dirty="0">
                <a:effectLst/>
              </a:rPr>
              <a:t>Assist </a:t>
            </a:r>
            <a:r>
              <a:rPr lang="de-CH" sz="2400" dirty="0" err="1">
                <a:effectLst/>
              </a:rPr>
              <a:t>epi’s</a:t>
            </a:r>
            <a:r>
              <a:rPr lang="de-CH" sz="2400" dirty="0">
                <a:effectLst/>
              </a:rPr>
              <a:t> stand in </a:t>
            </a:r>
            <a:r>
              <a:rPr lang="de-CH" sz="2400" dirty="0" err="1">
                <a:effectLst/>
              </a:rPr>
              <a:t>the</a:t>
            </a:r>
            <a:r>
              <a:rPr lang="de-CH" sz="2400" dirty="0">
                <a:effectLst/>
              </a:rPr>
              <a:t> </a:t>
            </a:r>
            <a:r>
              <a:rPr lang="de-CH" sz="2400" dirty="0" err="1">
                <a:effectLst/>
              </a:rPr>
              <a:t>public</a:t>
            </a:r>
            <a:r>
              <a:rPr lang="de-CH" sz="2400" dirty="0">
                <a:effectLst/>
              </a:rPr>
              <a:t>, </a:t>
            </a:r>
            <a:r>
              <a:rPr lang="de-CH" sz="2400" dirty="0" err="1">
                <a:effectLst/>
              </a:rPr>
              <a:t>serve</a:t>
            </a:r>
            <a:r>
              <a:rPr lang="de-CH" sz="2400" dirty="0">
                <a:effectLst/>
              </a:rPr>
              <a:t> </a:t>
            </a:r>
            <a:r>
              <a:rPr lang="de-CH" sz="2400" dirty="0" err="1">
                <a:effectLst/>
              </a:rPr>
              <a:t>the</a:t>
            </a:r>
            <a:r>
              <a:rPr lang="de-CH" sz="2400" dirty="0">
                <a:effectLst/>
              </a:rPr>
              <a:t> Members in </a:t>
            </a:r>
            <a:r>
              <a:rPr lang="de-CH" sz="2400" dirty="0" err="1">
                <a:effectLst/>
              </a:rPr>
              <a:t>order</a:t>
            </a:r>
            <a:r>
              <a:rPr lang="de-CH" sz="2400" dirty="0">
                <a:effectLst/>
              </a:rPr>
              <a:t> </a:t>
            </a:r>
            <a:r>
              <a:rPr lang="de-CH" sz="2400" dirty="0" err="1">
                <a:effectLst/>
              </a:rPr>
              <a:t>to</a:t>
            </a:r>
            <a:r>
              <a:rPr lang="de-CH" sz="2400" dirty="0">
                <a:effectLst/>
              </a:rPr>
              <a:t> </a:t>
            </a:r>
            <a:r>
              <a:rPr lang="de-CH" sz="2400" dirty="0" err="1">
                <a:effectLst/>
              </a:rPr>
              <a:t>keep</a:t>
            </a:r>
            <a:r>
              <a:rPr lang="de-CH" sz="2400" dirty="0">
                <a:effectLst/>
              </a:rPr>
              <a:t> high </a:t>
            </a:r>
            <a:r>
              <a:rPr lang="de-CH" sz="2400" dirty="0" err="1">
                <a:effectLst/>
              </a:rPr>
              <a:t>reputation</a:t>
            </a:r>
            <a:r>
              <a:rPr lang="de-CH" sz="2400" dirty="0">
                <a:effectLst/>
              </a:rPr>
              <a:t> </a:t>
            </a:r>
            <a:r>
              <a:rPr lang="de-CH" sz="2400" dirty="0" err="1">
                <a:effectLst/>
              </a:rPr>
              <a:t>of</a:t>
            </a:r>
            <a:r>
              <a:rPr lang="de-CH" sz="2400" dirty="0">
                <a:effectLst/>
              </a:rPr>
              <a:t> </a:t>
            </a:r>
            <a:r>
              <a:rPr lang="de-CH" sz="2400" dirty="0" err="1">
                <a:effectLst/>
              </a:rPr>
              <a:t>our</a:t>
            </a:r>
            <a:r>
              <a:rPr lang="de-CH" sz="2400" dirty="0">
                <a:effectLst/>
              </a:rPr>
              <a:t> </a:t>
            </a:r>
            <a:r>
              <a:rPr lang="de-CH" sz="2400" dirty="0" err="1">
                <a:effectLst/>
              </a:rPr>
              <a:t>profession</a:t>
            </a:r>
            <a:endParaRPr lang="de-CH" sz="2400" dirty="0">
              <a:effectLst/>
            </a:endParaRPr>
          </a:p>
          <a:p>
            <a:pPr marL="457200" lvl="1" indent="0">
              <a:buNone/>
            </a:pPr>
            <a:endParaRPr lang="de-LI" sz="2400" dirty="0">
              <a:effectLst/>
            </a:endParaRPr>
          </a:p>
          <a:p>
            <a:pPr lvl="1">
              <a:buFont typeface="Wingdings" pitchFamily="2" charset="2"/>
              <a:buChar char="§"/>
            </a:pPr>
            <a:endParaRPr lang="de-CH" sz="2400" dirty="0">
              <a:effectLst/>
            </a:endParaRPr>
          </a:p>
        </p:txBody>
      </p:sp>
      <p:sp>
        <p:nvSpPr>
          <p:cNvPr id="6"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Tree>
  </p:cSld>
  <p:clrMapOvr>
    <a:masterClrMapping/>
  </p:clrMapOvr>
  <p:transition advClick="0" advTm="8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8</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342831"/>
            <a:ext cx="8820470" cy="7586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ctr"/>
            <a:r>
              <a:rPr lang="en-US" sz="2000" b="1" dirty="0"/>
              <a:t>Independence of the Disciplinary Committee</a:t>
            </a:r>
          </a:p>
          <a:p>
            <a:endParaRPr lang="en-US" sz="1800" dirty="0"/>
          </a:p>
          <a:p>
            <a:endParaRPr lang="en-US" sz="1800" dirty="0"/>
          </a:p>
          <a:p>
            <a:r>
              <a:rPr lang="en-US" sz="2000" dirty="0"/>
              <a:t>Regulation on Discipline provides a clear statement as to the </a:t>
            </a:r>
            <a:r>
              <a:rPr lang="en-US" sz="2000" b="1" u="sng" dirty="0"/>
              <a:t>independence of the Disciplinary Committee</a:t>
            </a:r>
            <a:r>
              <a:rPr lang="en-US" sz="2000" dirty="0"/>
              <a:t> along with the other disciplinary bodies while performing its duties.  </a:t>
            </a:r>
          </a:p>
          <a:p>
            <a:pPr marL="457200"/>
            <a:endParaRPr lang="en-US" sz="900" dirty="0"/>
          </a:p>
          <a:p>
            <a:pPr marL="457200"/>
            <a:endParaRPr lang="en-US" sz="900" dirty="0"/>
          </a:p>
          <a:p>
            <a:pPr marL="457200"/>
            <a:endParaRPr lang="en-US" sz="900" dirty="0"/>
          </a:p>
          <a:p>
            <a:pPr marL="457200"/>
            <a:r>
              <a:rPr lang="en-US" sz="2000" dirty="0"/>
              <a:t>The Regulation on Discipline Article 11:</a:t>
            </a:r>
          </a:p>
          <a:p>
            <a:pPr marL="457200"/>
            <a:r>
              <a:rPr lang="en-US" sz="2000" b="1" dirty="0"/>
              <a:t>The members of disciplinary bodies </a:t>
            </a:r>
            <a:r>
              <a:rPr lang="en-US" sz="2000" b="1" u="sng" dirty="0"/>
              <a:t>shall be independent </a:t>
            </a:r>
            <a:r>
              <a:rPr lang="en-US" sz="2000" dirty="0"/>
              <a:t>in </a:t>
            </a:r>
            <a:r>
              <a:rPr lang="en-US" sz="2000" u="sng" dirty="0"/>
              <a:t>the performance </a:t>
            </a:r>
            <a:r>
              <a:rPr lang="en-US" sz="2000" dirty="0"/>
              <a:t>of their duties and in particular shall not be bound </a:t>
            </a:r>
            <a:r>
              <a:rPr lang="en-US" sz="2000" u="sng" dirty="0"/>
              <a:t>by any instructions </a:t>
            </a:r>
            <a:r>
              <a:rPr lang="en-US" sz="2000" dirty="0"/>
              <a:t>in reaching their decisions.</a:t>
            </a:r>
          </a:p>
          <a:p>
            <a:pPr marL="457200"/>
            <a:endParaRPr lang="en-US" sz="2000" dirty="0"/>
          </a:p>
          <a:p>
            <a:pPr marL="457200"/>
            <a:r>
              <a:rPr lang="en-US" sz="2000" dirty="0"/>
              <a:t>&gt; epi Members may rest assured, that their cases are treated independent of eventual positions and situations at epi/EPO level.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710444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pPr>
              <a:defRPr/>
            </a:pPr>
            <a:fld id="{CF2B0B2C-E3E5-4FEA-9C6C-98DA9695D4BF}" type="slidenum">
              <a:rPr lang="de-AT" smtClean="0"/>
              <a:pPr>
                <a:defRPr/>
              </a:pPr>
              <a:t>9</a:t>
            </a:fld>
            <a:endParaRPr lang="de-AT"/>
          </a:p>
        </p:txBody>
      </p:sp>
      <p:sp>
        <p:nvSpPr>
          <p:cNvPr id="7" name="Rectangle 2"/>
          <p:cNvSpPr>
            <a:spLocks/>
          </p:cNvSpPr>
          <p:nvPr/>
        </p:nvSpPr>
        <p:spPr bwMode="auto">
          <a:xfrm>
            <a:off x="2051720" y="404664"/>
            <a:ext cx="68294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eaLnBrk="0" hangingPunct="0">
              <a:defRPr sz="1200" b="1">
                <a:solidFill>
                  <a:schemeClr val="tx1"/>
                </a:solidFill>
                <a:latin typeface="Arial" charset="0"/>
              </a:defRPr>
            </a:lvl1pPr>
            <a:lvl2pPr algn="r" eaLnBrk="0" hangingPunct="0">
              <a:defRPr sz="1200" b="1">
                <a:solidFill>
                  <a:schemeClr val="tx1"/>
                </a:solidFill>
                <a:latin typeface="Arial" charset="0"/>
              </a:defRPr>
            </a:lvl2pPr>
            <a:lvl3pPr algn="r" eaLnBrk="0" hangingPunct="0">
              <a:defRPr sz="1200" b="1">
                <a:solidFill>
                  <a:schemeClr val="tx1"/>
                </a:solidFill>
                <a:latin typeface="Arial" charset="0"/>
              </a:defRPr>
            </a:lvl3pPr>
            <a:lvl4pPr algn="r" eaLnBrk="0" hangingPunct="0">
              <a:defRPr sz="1200" b="1">
                <a:solidFill>
                  <a:schemeClr val="tx1"/>
                </a:solidFill>
                <a:latin typeface="Arial" charset="0"/>
              </a:defRPr>
            </a:lvl4pPr>
            <a:lvl5pPr algn="r" eaLnBrk="0" hangingPunct="0">
              <a:defRPr sz="1200" b="1">
                <a:solidFill>
                  <a:schemeClr val="tx1"/>
                </a:solidFill>
                <a:latin typeface="Arial" charset="0"/>
              </a:defRPr>
            </a:lvl5pPr>
            <a:lvl6pPr marL="457200" algn="r" eaLnBrk="0" fontAlgn="base" hangingPunct="0">
              <a:spcBef>
                <a:spcPct val="0"/>
              </a:spcBef>
              <a:spcAft>
                <a:spcPct val="0"/>
              </a:spcAft>
              <a:defRPr sz="1200" b="1">
                <a:solidFill>
                  <a:schemeClr val="tx1"/>
                </a:solidFill>
                <a:latin typeface="Arial" charset="0"/>
              </a:defRPr>
            </a:lvl6pPr>
            <a:lvl7pPr marL="914400" algn="r" eaLnBrk="0" fontAlgn="base" hangingPunct="0">
              <a:spcBef>
                <a:spcPct val="0"/>
              </a:spcBef>
              <a:spcAft>
                <a:spcPct val="0"/>
              </a:spcAft>
              <a:defRPr sz="1200" b="1">
                <a:solidFill>
                  <a:schemeClr val="tx1"/>
                </a:solidFill>
                <a:latin typeface="Arial" charset="0"/>
              </a:defRPr>
            </a:lvl7pPr>
            <a:lvl8pPr marL="1371600" algn="r" eaLnBrk="0" fontAlgn="base" hangingPunct="0">
              <a:spcBef>
                <a:spcPct val="0"/>
              </a:spcBef>
              <a:spcAft>
                <a:spcPct val="0"/>
              </a:spcAft>
              <a:defRPr sz="1200" b="1">
                <a:solidFill>
                  <a:schemeClr val="tx1"/>
                </a:solidFill>
                <a:latin typeface="Arial" charset="0"/>
              </a:defRPr>
            </a:lvl8pPr>
            <a:lvl9pPr marL="1828800" algn="r" eaLnBrk="0" fontAlgn="base" hangingPunct="0">
              <a:spcBef>
                <a:spcPct val="0"/>
              </a:spcBef>
              <a:spcAft>
                <a:spcPct val="0"/>
              </a:spcAft>
              <a:defRPr sz="1200" b="1">
                <a:solidFill>
                  <a:schemeClr val="tx1"/>
                </a:solidFill>
                <a:latin typeface="Arial" charset="0"/>
              </a:defRPr>
            </a:lvl9pPr>
          </a:lstStyle>
          <a:p>
            <a:r>
              <a:rPr lang="de-CH" altLang="de-DE" sz="3200" dirty="0" err="1"/>
              <a:t>Disciplinary</a:t>
            </a:r>
            <a:r>
              <a:rPr lang="de-CH" altLang="de-DE" sz="3200" dirty="0"/>
              <a:t> Committee</a:t>
            </a:r>
            <a:endParaRPr lang="fr-FR" altLang="de-DE" sz="3200" dirty="0"/>
          </a:p>
        </p:txBody>
      </p:sp>
      <p:sp>
        <p:nvSpPr>
          <p:cNvPr id="8" name="Rectangle 2">
            <a:extLst>
              <a:ext uri="{FF2B5EF4-FFF2-40B4-BE49-F238E27FC236}">
                <a16:creationId xmlns:a16="http://schemas.microsoft.com/office/drawing/2014/main" id="{1C418EEE-CC03-4FC8-B291-24B6201B1C96}"/>
              </a:ext>
            </a:extLst>
          </p:cNvPr>
          <p:cNvSpPr>
            <a:spLocks noChangeArrowheads="1"/>
          </p:cNvSpPr>
          <p:nvPr/>
        </p:nvSpPr>
        <p:spPr bwMode="auto">
          <a:xfrm>
            <a:off x="2" y="-781413"/>
            <a:ext cx="8820470" cy="84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de-DE" sz="1100" b="0" dirty="0">
              <a:latin typeface="Arial" panose="020B0604020202020204" pitchFamily="34" charset="0"/>
              <a:ea typeface="Calibri" panose="020F0502020204030204" pitchFamily="34" charset="0"/>
              <a:cs typeface="Arial" panose="020B0604020202020204" pitchFamily="34" charset="0"/>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endParaRPr lang="de-CH" sz="1800" b="0" i="0" u="none" strike="noStrike" baseline="0" dirty="0">
              <a:solidFill>
                <a:srgbClr val="002060"/>
              </a:solidFill>
              <a:latin typeface="CIDFont+F1"/>
            </a:endParaRPr>
          </a:p>
          <a:p>
            <a:pPr algn="l"/>
            <a:endParaRPr lang="de-CH" sz="1800" b="0" dirty="0">
              <a:solidFill>
                <a:srgbClr val="002060"/>
              </a:solidFill>
              <a:latin typeface="CIDFont+F1"/>
            </a:endParaRPr>
          </a:p>
          <a:p>
            <a:pPr algn="l"/>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ctr"/>
            <a:r>
              <a:rPr lang="en-US" sz="2000" b="1" dirty="0"/>
              <a:t>Decisions of the Chambers of DC</a:t>
            </a:r>
          </a:p>
          <a:p>
            <a:endParaRPr lang="en-US" sz="2000" dirty="0"/>
          </a:p>
          <a:p>
            <a:r>
              <a:rPr lang="en-US" sz="2000" u="sng" dirty="0"/>
              <a:t>Decisions of the DC are final within the epi</a:t>
            </a:r>
            <a:r>
              <a:rPr lang="en-US" sz="2000" dirty="0"/>
              <a:t>,  subject to appeal at the Disciplinary Board of Appeal of EPO. </a:t>
            </a:r>
            <a:r>
              <a:rPr lang="en-US" sz="2000" u="sng" dirty="0"/>
              <a:t>Once a Chamber renders its decision it cannot be considered by the Council of the Institute</a:t>
            </a:r>
            <a:r>
              <a:rPr lang="en-US" sz="2000" dirty="0"/>
              <a:t>. However, the epi President may appeal the decision at the Disciplinary Board of Appeal of EPO.  </a:t>
            </a:r>
          </a:p>
          <a:p>
            <a:endParaRPr lang="en-US" sz="2000" dirty="0"/>
          </a:p>
          <a:p>
            <a:r>
              <a:rPr lang="en-US" sz="2000" dirty="0"/>
              <a:t>This is provisioned under Article 8 of the Regulations on Discipline as: </a:t>
            </a:r>
          </a:p>
          <a:p>
            <a:pPr marL="914400" indent="-457200"/>
            <a:r>
              <a:rPr lang="en-US" sz="2000" dirty="0"/>
              <a:t>(1)  The Disciplinary Board of Appeal shall hear appeals against </a:t>
            </a:r>
            <a:r>
              <a:rPr lang="en-US" sz="2000" u="sng" dirty="0"/>
              <a:t>final decisions</a:t>
            </a:r>
            <a:r>
              <a:rPr lang="en-US" sz="2000" dirty="0"/>
              <a:t>, including dismissals, of the Disciplinary Committee of the Institute and the Disciplinary Board of the European Patent Office.</a:t>
            </a:r>
          </a:p>
          <a:p>
            <a:pPr marL="914400" indent="-457200"/>
            <a:endParaRPr lang="en-US" sz="2000" dirty="0"/>
          </a:p>
          <a:p>
            <a:pPr marL="914400" indent="-457200"/>
            <a:r>
              <a:rPr lang="en-US" sz="2000" dirty="0"/>
              <a:t>2)  Appeals may be filed by the professional representative concerned, the President of the Council of the Institute and the President of the European Patent Office.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CH" altLang="de-DE" sz="2200" b="0" i="0" u="none" strike="noStrike" cap="none" normalizeH="0" baseline="0" dirty="0">
              <a:ln>
                <a:noFill/>
              </a:ln>
              <a:solidFill>
                <a:schemeClr val="tx1"/>
              </a:solidFill>
              <a:effectLst/>
            </a:endParaRPr>
          </a:p>
          <a:p>
            <a:pPr eaLnBrk="0" hangingPunct="0"/>
            <a:r>
              <a:rPr kumimoji="0" lang="en-US" altLang="de-DE" sz="22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de-CH" altLang="de-DE" sz="2200" b="0" dirty="0"/>
              <a:t>. </a:t>
            </a:r>
            <a:endParaRPr kumimoji="0" lang="de-CH" altLang="de-DE"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200" b="0" i="1"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de-CH" altLang="de-DE" sz="2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30252346"/>
      </p:ext>
    </p:extLst>
  </p:cSld>
  <p:clrMapOvr>
    <a:masterClrMapping/>
  </p:clrMapOvr>
</p:sld>
</file>

<file path=ppt/theme/theme1.xml><?xml version="1.0" encoding="utf-8"?>
<a:theme xmlns:a="http://schemas.openxmlformats.org/drawingml/2006/main" name="epi_Template_PPT_fren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epi_PPT_template_201003">
      <a:majorFont>
        <a:latin typeface=""/>
        <a:ea typeface=""/>
        <a:cs typeface=""/>
      </a:majorFont>
      <a:minorFont>
        <a:latin typefac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1871</Words>
  <Application>Microsoft Office PowerPoint</Application>
  <PresentationFormat>Bildschirmpräsentation (4:3)</PresentationFormat>
  <Paragraphs>359</Paragraphs>
  <Slides>26</Slides>
  <Notes>6</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Aptos</vt:lpstr>
      <vt:lpstr>Arial</vt:lpstr>
      <vt:lpstr>Calibri</vt:lpstr>
      <vt:lpstr>CIDFont+F1</vt:lpstr>
      <vt:lpstr>CourierNewPSMT</vt:lpstr>
      <vt:lpstr>Symbol</vt:lpstr>
      <vt:lpstr>Wingdings</vt:lpstr>
      <vt:lpstr>epi_Template_PPT_french</vt:lpstr>
      <vt:lpstr>PowerPoint-Präsentation</vt:lpstr>
      <vt:lpstr>PowerPoint-Präsentation</vt:lpstr>
      <vt:lpstr>Overview</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Decisions of the  Disciplinary Board of Appeal (“DBA”) </vt:lpstr>
      <vt:lpstr>D 1/20: Facts</vt:lpstr>
      <vt:lpstr>D 1/20: Reasoning DBA</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epi / EPO Seminar   EPC2DAY  Impact of the changes by EPC2000    Copenhagen - 20 June 2011</dc:title>
  <dc:creator>martina</dc:creator>
  <cp:lastModifiedBy>Paul Rosenich, PPR</cp:lastModifiedBy>
  <cp:revision>162</cp:revision>
  <cp:lastPrinted>2024-06-01T17:10:17Z</cp:lastPrinted>
  <dcterms:created xsi:type="dcterms:W3CDTF">2011-06-17T09:24:42Z</dcterms:created>
  <dcterms:modified xsi:type="dcterms:W3CDTF">2024-09-16T16:39:07Z</dcterms:modified>
</cp:coreProperties>
</file>